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291" r:id="rId4"/>
    <p:sldId id="304" r:id="rId5"/>
    <p:sldId id="290" r:id="rId6"/>
    <p:sldId id="260" r:id="rId7"/>
    <p:sldId id="292" r:id="rId8"/>
    <p:sldId id="302" r:id="rId9"/>
    <p:sldId id="283" r:id="rId10"/>
    <p:sldId id="293" r:id="rId11"/>
    <p:sldId id="294" r:id="rId12"/>
    <p:sldId id="295" r:id="rId13"/>
    <p:sldId id="306" r:id="rId14"/>
    <p:sldId id="296" r:id="rId15"/>
    <p:sldId id="297" r:id="rId16"/>
    <p:sldId id="307" r:id="rId17"/>
    <p:sldId id="298" r:id="rId18"/>
    <p:sldId id="301" r:id="rId19"/>
    <p:sldId id="308" r:id="rId20"/>
    <p:sldId id="299" r:id="rId21"/>
    <p:sldId id="261" r:id="rId22"/>
    <p:sldId id="300" r:id="rId23"/>
    <p:sldId id="309" r:id="rId24"/>
    <p:sldId id="262" r:id="rId25"/>
    <p:sldId id="272" r:id="rId26"/>
    <p:sldId id="273" r:id="rId27"/>
    <p:sldId id="305" r:id="rId28"/>
    <p:sldId id="274" r:id="rId29"/>
    <p:sldId id="312" r:id="rId30"/>
    <p:sldId id="276" r:id="rId31"/>
    <p:sldId id="277" r:id="rId32"/>
    <p:sldId id="275" r:id="rId33"/>
    <p:sldId id="278" r:id="rId34"/>
    <p:sldId id="279" r:id="rId35"/>
    <p:sldId id="280" r:id="rId36"/>
    <p:sldId id="281" r:id="rId37"/>
    <p:sldId id="258" r:id="rId38"/>
    <p:sldId id="288" r:id="rId39"/>
    <p:sldId id="287" r:id="rId40"/>
    <p:sldId id="286" r:id="rId41"/>
    <p:sldId id="313" r:id="rId42"/>
    <p:sldId id="310" r:id="rId43"/>
    <p:sldId id="311" r:id="rId44"/>
    <p:sldId id="289" r:id="rId45"/>
  </p:sldIdLst>
  <p:sldSz cx="9144000" cy="6858000" type="screen4x3"/>
  <p:notesSz cx="6858000" cy="9144000"/>
  <p:defaultTextStyle>
    <a:defPPr>
      <a:defRPr lang="zh-CN"/>
    </a:defPPr>
    <a:lvl1pPr algn="l" rtl="0" fontAlgn="base">
      <a:spcBef>
        <a:spcPct val="0"/>
      </a:spcBef>
      <a:spcAft>
        <a:spcPct val="0"/>
      </a:spcAft>
      <a:defRPr sz="2400" kern="1200">
        <a:solidFill>
          <a:srgbClr val="FFFFFF"/>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rgbClr val="FFFFFF"/>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rgbClr val="FFFFFF"/>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rgbClr val="FFFFFF"/>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rgbClr val="FFFFFF"/>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rgbClr val="FFFFFF"/>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rgbClr val="FFFFFF"/>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rgbClr val="FFFFFF"/>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rgbClr val="FFFFFF"/>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FFF"/>
    <a:srgbClr val="FF3300"/>
    <a:srgbClr val="FF6600"/>
    <a:srgbClr val="CC00FF"/>
    <a:srgbClr val="CC00CC"/>
    <a:srgbClr val="9966FF"/>
    <a:srgbClr val="339966"/>
    <a:srgbClr val="0000CC"/>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5" autoAdjust="0"/>
    <p:restoredTop sz="94660"/>
  </p:normalViewPr>
  <p:slideViewPr>
    <p:cSldViewPr>
      <p:cViewPr varScale="1">
        <p:scale>
          <a:sx n="110" d="100"/>
          <a:sy n="110" d="100"/>
        </p:scale>
        <p:origin x="792"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877459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48545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648105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281524" y="0"/>
            <a:ext cx="105725" cy="962147"/>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7" name="组合 6"/>
          <p:cNvGrpSpPr/>
          <p:nvPr userDrawn="1"/>
        </p:nvGrpSpPr>
        <p:grpSpPr>
          <a:xfrm rot="10800000">
            <a:off x="8801756" y="6617464"/>
            <a:ext cx="105725" cy="240536"/>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 name="直接连接符 7"/>
          <p:cNvCxnSpPr/>
          <p:nvPr userDrawn="1"/>
        </p:nvCxnSpPr>
        <p:spPr>
          <a:xfrm>
            <a:off x="521554" y="908720"/>
            <a:ext cx="35103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95764"/>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090104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991140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736110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38892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466641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0809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723129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0849096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p:transition>
  <p:timing>
    <p:tnLst>
      <p:par>
        <p:cTn id="1" dur="indefinite" restart="never" nodeType="tmRoot"/>
      </p:par>
    </p:tnLst>
  </p:timing>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oleObject" Target="../embeddings/oleObject7.bin"/><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9.bin"/><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7.vml"/><Relationship Id="rId6" Type="http://schemas.openxmlformats.org/officeDocument/2006/relationships/image" Target="../media/image20.png"/><Relationship Id="rId5" Type="http://schemas.openxmlformats.org/officeDocument/2006/relationships/image" Target="../media/image41.wmf"/><Relationship Id="rId4"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43.wmf"/><Relationship Id="rId5" Type="http://schemas.openxmlformats.org/officeDocument/2006/relationships/oleObject" Target="../embeddings/oleObject18.bin"/><Relationship Id="rId10" Type="http://schemas.openxmlformats.org/officeDocument/2006/relationships/image" Target="../media/image46.png"/><Relationship Id="rId4" Type="http://schemas.openxmlformats.org/officeDocument/2006/relationships/image" Target="../media/image42.wmf"/><Relationship Id="rId9"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50.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51.wmf"/></Relationships>
</file>

<file path=ppt/slides/_rels/slide2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6.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2.wmf"/></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9.wmf"/><Relationship Id="rId3" Type="http://schemas.openxmlformats.org/officeDocument/2006/relationships/slideLayout" Target="../slideLayouts/slideLayout2.xml"/><Relationship Id="rId7" Type="http://schemas.openxmlformats.org/officeDocument/2006/relationships/image" Target="../media/image16.wmf"/><Relationship Id="rId12" Type="http://schemas.openxmlformats.org/officeDocument/2006/relationships/oleObject" Target="../embeddings/oleObject5.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57" name="Rectangle 9"/>
          <p:cNvSpPr>
            <a:spLocks noChangeArrowheads="1"/>
          </p:cNvSpPr>
          <p:nvPr/>
        </p:nvSpPr>
        <p:spPr bwMode="black">
          <a:xfrm>
            <a:off x="251520" y="2081999"/>
            <a:ext cx="4027074" cy="1095177"/>
          </a:xfrm>
          <a:prstGeom prst="rect">
            <a:avLst/>
          </a:prstGeom>
          <a:solidFill>
            <a:srgbClr val="FF9900"/>
          </a:solidFill>
          <a:ln/>
          <a:extLst/>
        </p:spPr>
        <p:style>
          <a:lnRef idx="1">
            <a:schemeClr val="accent4"/>
          </a:lnRef>
          <a:fillRef idx="3">
            <a:schemeClr val="accent4"/>
          </a:fillRef>
          <a:effectRef idx="2">
            <a:schemeClr val="accent4"/>
          </a:effectRef>
          <a:fontRef idx="minor">
            <a:schemeClr val="lt1"/>
          </a:fontRef>
        </p:style>
        <p:txBody>
          <a:bodyPr anchor="ctr"/>
          <a:lstStyle>
            <a:lvl1pPr algn="ctr">
              <a:defRPr sz="4400">
                <a:solidFill>
                  <a:schemeClr val="tx2"/>
                </a:solidFill>
                <a:latin typeface="Arial" panose="020B0604020202020204" pitchFamily="34" charset="0"/>
                <a:ea typeface="宋体" panose="02010600030101010101" pitchFamily="2" charset="-122"/>
              </a:defRPr>
            </a:lvl1pPr>
            <a:lvl2pPr algn="ctr">
              <a:defRPr sz="4400">
                <a:solidFill>
                  <a:schemeClr val="tx2"/>
                </a:solidFill>
                <a:latin typeface="Arial" panose="020B0604020202020204" pitchFamily="34" charset="0"/>
                <a:ea typeface="宋体" panose="02010600030101010101" pitchFamily="2" charset="-122"/>
              </a:defRPr>
            </a:lvl2pPr>
            <a:lvl3pPr algn="ctr">
              <a:defRPr sz="4400">
                <a:solidFill>
                  <a:schemeClr val="tx2"/>
                </a:solidFill>
                <a:latin typeface="Arial" panose="020B0604020202020204" pitchFamily="34" charset="0"/>
                <a:ea typeface="宋体" panose="02010600030101010101" pitchFamily="2" charset="-122"/>
              </a:defRPr>
            </a:lvl3pPr>
            <a:lvl4pPr algn="ctr">
              <a:defRPr sz="4400">
                <a:solidFill>
                  <a:schemeClr val="tx2"/>
                </a:solidFill>
                <a:latin typeface="Arial" panose="020B0604020202020204" pitchFamily="34" charset="0"/>
                <a:ea typeface="宋体" panose="02010600030101010101" pitchFamily="2" charset="-122"/>
              </a:defRPr>
            </a:lvl4pPr>
            <a:lvl5pPr algn="ctr">
              <a:defRPr sz="4400">
                <a:solidFill>
                  <a:schemeClr val="tx2"/>
                </a:solidFill>
                <a:latin typeface="Arial" panose="020B0604020202020204" pitchFamily="34" charset="0"/>
                <a:ea typeface="宋体" panose="02010600030101010101" pitchFamily="2" charset="-122"/>
              </a:defRPr>
            </a:lvl5pPr>
            <a:lvl6pPr marL="4572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nSpc>
                <a:spcPct val="200000"/>
              </a:lnSpc>
            </a:pPr>
            <a:r>
              <a:rPr lang="zh-CN" altLang="en-US" sz="6000" dirty="0" smtClean="0">
                <a:solidFill>
                  <a:schemeClr val="bg1"/>
                </a:solidFill>
                <a:ea typeface="Arial Unicode MS" panose="020B0604020202020204" pitchFamily="34" charset="-122"/>
                <a:cs typeface="Arial Unicode MS" panose="020B0604020202020204" pitchFamily="34" charset="-122"/>
              </a:rPr>
              <a:t>非线性</a:t>
            </a:r>
            <a:r>
              <a:rPr lang="zh-CN" altLang="en-US" sz="6000" dirty="0">
                <a:solidFill>
                  <a:schemeClr val="bg1"/>
                </a:solidFill>
                <a:ea typeface="Arial Unicode MS" panose="020B0604020202020204" pitchFamily="34" charset="-122"/>
                <a:cs typeface="Arial Unicode MS" panose="020B0604020202020204" pitchFamily="34" charset="-122"/>
              </a:rPr>
              <a:t>光学</a:t>
            </a:r>
            <a:endParaRPr lang="en-US" altLang="zh-CN" sz="6000" dirty="0" smtClean="0">
              <a:solidFill>
                <a:schemeClr val="bg1"/>
              </a:solidFill>
              <a:ea typeface="Arial Unicode MS" panose="020B0604020202020204" pitchFamily="34" charset="-122"/>
              <a:cs typeface="Arial Unicode MS" panose="020B0604020202020204" pitchFamily="34" charset="-122"/>
            </a:endParaRPr>
          </a:p>
        </p:txBody>
      </p:sp>
      <p:sp>
        <p:nvSpPr>
          <p:cNvPr id="2" name="文本框 1"/>
          <p:cNvSpPr txBox="1"/>
          <p:nvPr/>
        </p:nvSpPr>
        <p:spPr>
          <a:xfrm>
            <a:off x="1763688" y="3573016"/>
            <a:ext cx="1569660" cy="646331"/>
          </a:xfrm>
          <a:prstGeom prst="rect">
            <a:avLst/>
          </a:prstGeom>
          <a:noFill/>
        </p:spPr>
        <p:txBody>
          <a:bodyPr wrap="none" rtlCol="0">
            <a:spAutoFit/>
          </a:bodyPr>
          <a:lstStyle/>
          <a:p>
            <a:r>
              <a:rPr lang="en-US" altLang="zh-CN" sz="3600" dirty="0" smtClean="0">
                <a:solidFill>
                  <a:schemeClr val="tx1"/>
                </a:solidFill>
                <a:latin typeface="楷体" panose="02010609060101010101" pitchFamily="49" charset="-122"/>
                <a:ea typeface="楷体" panose="02010609060101010101" pitchFamily="49" charset="-122"/>
              </a:rPr>
              <a:t>2018.6</a:t>
            </a:r>
            <a:endParaRPr lang="zh-CN" altLang="en-US" sz="36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rotWithShape="1">
          <a:blip r:embed="rId2"/>
          <a:srcRect r="48425"/>
          <a:stretch/>
        </p:blipFill>
        <p:spPr>
          <a:xfrm>
            <a:off x="4427984" y="1340768"/>
            <a:ext cx="4716016" cy="3672817"/>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609600" y="5734050"/>
            <a:ext cx="8251825" cy="60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2800" b="1">
                <a:solidFill>
                  <a:srgbClr val="990099"/>
                </a:solidFill>
                <a:latin typeface="Bookman Old Style" panose="02050604050505020204" pitchFamily="18" charset="0"/>
                <a:ea typeface="楷体_GB2312" pitchFamily="49" charset="-122"/>
              </a:rPr>
              <a:t> </a:t>
            </a:r>
            <a:r>
              <a:rPr kumimoji="1" lang="zh-CN" altLang="en-US" sz="2800" b="1">
                <a:solidFill>
                  <a:srgbClr val="FF3300"/>
                </a:solidFill>
                <a:latin typeface="Bookman Old Style" panose="02050604050505020204" pitchFamily="18" charset="0"/>
                <a:ea typeface="楷体_GB2312" pitchFamily="49" charset="-122"/>
              </a:rPr>
              <a:t>激光</a:t>
            </a:r>
            <a:r>
              <a:rPr kumimoji="1" lang="en-US" altLang="zh-CN" sz="2800" b="1">
                <a:solidFill>
                  <a:srgbClr val="FF3300"/>
                </a:solidFill>
                <a:latin typeface="Bookman Old Style" panose="02050604050505020204" pitchFamily="18" charset="0"/>
                <a:ea typeface="楷体_GB2312" pitchFamily="49" charset="-122"/>
              </a:rPr>
              <a:t>--</a:t>
            </a:r>
            <a:r>
              <a:rPr kumimoji="1" lang="zh-CN" altLang="en-US" sz="2800" b="1">
                <a:solidFill>
                  <a:srgbClr val="FF3300"/>
                </a:solidFill>
                <a:latin typeface="Bookman Old Style" panose="02050604050505020204" pitchFamily="18" charset="0"/>
                <a:ea typeface="楷体_GB2312" pitchFamily="49" charset="-122"/>
              </a:rPr>
              <a:t>能令介质显示出非线性所需的高强度辐射场。 </a:t>
            </a:r>
          </a:p>
        </p:txBody>
      </p:sp>
      <p:sp>
        <p:nvSpPr>
          <p:cNvPr id="11267" name="Text Box 3"/>
          <p:cNvSpPr txBox="1">
            <a:spLocks noChangeArrowheads="1"/>
          </p:cNvSpPr>
          <p:nvPr/>
        </p:nvSpPr>
        <p:spPr bwMode="auto">
          <a:xfrm>
            <a:off x="179388" y="1020763"/>
            <a:ext cx="1000125"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3200" b="1">
                <a:solidFill>
                  <a:srgbClr val="FF3300"/>
                </a:solidFill>
                <a:effectLst>
                  <a:outerShdw blurRad="38100" dist="38100" dir="2700000" algn="tl">
                    <a:srgbClr val="C0C0C0"/>
                  </a:outerShdw>
                </a:effectLst>
                <a:latin typeface="Bookman Old Style" panose="02050604050505020204" pitchFamily="18" charset="0"/>
                <a:ea typeface="楷体_GB2312" pitchFamily="49" charset="-122"/>
              </a:rPr>
              <a:t>倍频</a:t>
            </a:r>
          </a:p>
        </p:txBody>
      </p:sp>
      <p:sp>
        <p:nvSpPr>
          <p:cNvPr id="11268" name="Text Box 4"/>
          <p:cNvSpPr txBox="1">
            <a:spLocks noChangeArrowheads="1"/>
          </p:cNvSpPr>
          <p:nvPr/>
        </p:nvSpPr>
        <p:spPr bwMode="auto">
          <a:xfrm>
            <a:off x="685800" y="1341438"/>
            <a:ext cx="7924800" cy="123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3200" b="1">
                <a:solidFill>
                  <a:srgbClr val="990099"/>
                </a:solidFill>
                <a:latin typeface="Bookman Old Style" panose="02050604050505020204" pitchFamily="18" charset="0"/>
                <a:ea typeface="楷体_GB2312" pitchFamily="49" charset="-122"/>
              </a:rPr>
              <a:t>    </a:t>
            </a:r>
            <a:r>
              <a:rPr kumimoji="1" lang="zh-CN" altLang="en-US" sz="2800" b="1">
                <a:solidFill>
                  <a:srgbClr val="990099"/>
                </a:solidFill>
                <a:latin typeface="Bookman Old Style" panose="02050604050505020204" pitchFamily="18" charset="0"/>
                <a:ea typeface="楷体_GB2312" pitchFamily="49" charset="-122"/>
              </a:rPr>
              <a:t>当入射到介质中的光波 </a:t>
            </a:r>
            <a:r>
              <a:rPr kumimoji="1" lang="en-US" altLang="zh-CN" sz="2800" i="1">
                <a:solidFill>
                  <a:srgbClr val="990099"/>
                </a:solidFill>
                <a:latin typeface="Bookman Old Style" panose="02050604050505020204" pitchFamily="18" charset="0"/>
                <a:ea typeface="楷体_GB2312" pitchFamily="49" charset="-122"/>
              </a:rPr>
              <a:t>E = E</a:t>
            </a:r>
            <a:r>
              <a:rPr kumimoji="1" lang="en-US" altLang="zh-CN" sz="2800" i="1" baseline="-25000">
                <a:solidFill>
                  <a:srgbClr val="990099"/>
                </a:solidFill>
                <a:latin typeface="Bookman Old Style" panose="02050604050505020204" pitchFamily="18" charset="0"/>
                <a:ea typeface="楷体_GB2312" pitchFamily="49" charset="-122"/>
              </a:rPr>
              <a:t>0 </a:t>
            </a:r>
            <a:r>
              <a:rPr kumimoji="1" lang="en-US" altLang="zh-CN" sz="2800" i="1">
                <a:solidFill>
                  <a:srgbClr val="990099"/>
                </a:solidFill>
                <a:latin typeface="Bookman Old Style" panose="02050604050505020204" pitchFamily="18" charset="0"/>
                <a:ea typeface="楷体_GB2312" pitchFamily="49" charset="-122"/>
              </a:rPr>
              <a:t>cosωt </a:t>
            </a:r>
            <a:r>
              <a:rPr kumimoji="1" lang="zh-CN" altLang="en-US" sz="2800" b="1">
                <a:solidFill>
                  <a:srgbClr val="990099"/>
                </a:solidFill>
                <a:latin typeface="Bookman Old Style" panose="02050604050505020204" pitchFamily="18" charset="0"/>
                <a:ea typeface="楷体_GB2312" pitchFamily="49" charset="-122"/>
              </a:rPr>
              <a:t>很强时，强光将在晶体中感生电极化强度</a:t>
            </a:r>
            <a:r>
              <a:rPr kumimoji="1" lang="en-US" altLang="zh-CN" sz="2800" i="1">
                <a:solidFill>
                  <a:srgbClr val="990099"/>
                </a:solidFill>
                <a:latin typeface="Bookman Old Style" panose="02050604050505020204" pitchFamily="18" charset="0"/>
                <a:ea typeface="楷体_GB2312" pitchFamily="49" charset="-122"/>
              </a:rPr>
              <a:t>P</a:t>
            </a:r>
            <a:endParaRPr kumimoji="1" lang="en-US" altLang="zh-CN" sz="2800" b="1">
              <a:solidFill>
                <a:srgbClr val="990099"/>
              </a:solidFill>
              <a:latin typeface="Bookman Old Style" panose="02050604050505020204" pitchFamily="18" charset="0"/>
              <a:ea typeface="楷体_GB2312" pitchFamily="49" charset="-122"/>
            </a:endParaRPr>
          </a:p>
        </p:txBody>
      </p:sp>
      <p:graphicFrame>
        <p:nvGraphicFramePr>
          <p:cNvPr id="11269" name="Object 5"/>
          <p:cNvGraphicFramePr>
            <a:graphicFrameLocks noChangeAspect="1"/>
          </p:cNvGraphicFramePr>
          <p:nvPr/>
        </p:nvGraphicFramePr>
        <p:xfrm>
          <a:off x="1371600" y="2705100"/>
          <a:ext cx="6040438" cy="579438"/>
        </p:xfrm>
        <a:graphic>
          <a:graphicData uri="http://schemas.openxmlformats.org/presentationml/2006/ole">
            <mc:AlternateContent xmlns:mc="http://schemas.openxmlformats.org/markup-compatibility/2006">
              <mc:Choice xmlns:v="urn:schemas-microsoft-com:vml" Requires="v">
                <p:oleObj spid="_x0000_s35930" name="公式" r:id="rId3" imgW="2495488" imgH="228690" progId="Equation.3">
                  <p:embed/>
                </p:oleObj>
              </mc:Choice>
              <mc:Fallback>
                <p:oleObj name="公式" r:id="rId3" imgW="2495488" imgH="2286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05100"/>
                        <a:ext cx="60404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nvGraphicFramePr>
        <p:xfrm>
          <a:off x="1752600" y="3411538"/>
          <a:ext cx="5519738" cy="1962150"/>
        </p:xfrm>
        <a:graphic>
          <a:graphicData uri="http://schemas.openxmlformats.org/presentationml/2006/ole">
            <mc:AlternateContent xmlns:mc="http://schemas.openxmlformats.org/markup-compatibility/2006">
              <mc:Choice xmlns:v="urn:schemas-microsoft-com:vml" Requires="v">
                <p:oleObj spid="_x0000_s35931" name="公式" r:id="rId5" imgW="2276410" imgH="800010" progId="Equation.3">
                  <p:embed/>
                </p:oleObj>
              </mc:Choice>
              <mc:Fallback>
                <p:oleObj name="公式" r:id="rId5" imgW="2276410" imgH="80001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411538"/>
                        <a:ext cx="5519738"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 name="Text Box 7"/>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a:t>
            </a:r>
            <a:endParaRPr lang="zh-CN" altLang="en-US" sz="3200" b="1">
              <a:solidFill>
                <a:srgbClr val="0000CC"/>
              </a:solidFill>
            </a:endParaRPr>
          </a:p>
        </p:txBody>
      </p:sp>
    </p:spTree>
    <p:extLst>
      <p:ext uri="{BB962C8B-B14F-4D97-AF65-F5344CB8AC3E}">
        <p14:creationId xmlns:p14="http://schemas.microsoft.com/office/powerpoint/2010/main" val="406826702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0-#ppt_w/2"/>
                                          </p:val>
                                        </p:tav>
                                        <p:tav tm="100000">
                                          <p:val>
                                            <p:strVal val="#ppt_x"/>
                                          </p:val>
                                        </p:tav>
                                      </p:tavLst>
                                    </p:anim>
                                    <p:anim calcmode="lin" valueType="num">
                                      <p:cBhvr additive="base">
                                        <p:cTn id="8" dur="500" fill="hold"/>
                                        <p:tgtEl>
                                          <p:spTgt spid="112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blinds(vertical)">
                                      <p:cBhvr>
                                        <p:cTn id="13" dur="500"/>
                                        <p:tgtEl>
                                          <p:spTgt spid="1126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blinds(horizontal)">
                                      <p:cBhvr>
                                        <p:cTn id="18" dur="500"/>
                                        <p:tgtEl>
                                          <p:spTgt spid="112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269"/>
                                        </p:tgtEl>
                                        <p:attrNameLst>
                                          <p:attrName>style.visibility</p:attrName>
                                        </p:attrNameLst>
                                      </p:cBhvr>
                                      <p:to>
                                        <p:strVal val="visible"/>
                                      </p:to>
                                    </p:set>
                                    <p:anim calcmode="lin" valueType="num">
                                      <p:cBhvr additive="base">
                                        <p:cTn id="23" dur="500" fill="hold"/>
                                        <p:tgtEl>
                                          <p:spTgt spid="11269"/>
                                        </p:tgtEl>
                                        <p:attrNameLst>
                                          <p:attrName>ppt_x</p:attrName>
                                        </p:attrNameLst>
                                      </p:cBhvr>
                                      <p:tavLst>
                                        <p:tav tm="0">
                                          <p:val>
                                            <p:strVal val="#ppt_x"/>
                                          </p:val>
                                        </p:tav>
                                        <p:tav tm="100000">
                                          <p:val>
                                            <p:strVal val="#ppt_x"/>
                                          </p:val>
                                        </p:tav>
                                      </p:tavLst>
                                    </p:anim>
                                    <p:anim calcmode="lin" valueType="num">
                                      <p:cBhvr additive="base">
                                        <p:cTn id="2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utoUpdateAnimBg="0"/>
      <p:bldP spid="11267" grpId="0" autoUpdateAnimBg="0"/>
      <p:bldP spid="1126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838200" y="936625"/>
            <a:ext cx="7772400" cy="163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solidFill>
                  <a:srgbClr val="990099"/>
                </a:solidFill>
                <a:latin typeface="Bookman Old Style" panose="02050604050505020204" pitchFamily="18" charset="0"/>
                <a:ea typeface="楷体_GB2312" pitchFamily="49" charset="-122"/>
              </a:rPr>
              <a:t>电极化强度中除有频率为零的直流成分外，还有频率为</a:t>
            </a:r>
            <a:r>
              <a:rPr kumimoji="1" lang="en-US" altLang="zh-CN" sz="2800">
                <a:solidFill>
                  <a:srgbClr val="990099"/>
                </a:solidFill>
                <a:latin typeface="Bookman Old Style" panose="02050604050505020204" pitchFamily="18" charset="0"/>
                <a:ea typeface="楷体_GB2312" pitchFamily="49" charset="-122"/>
              </a:rPr>
              <a:t>ω</a:t>
            </a:r>
            <a:r>
              <a:rPr kumimoji="1" lang="zh-CN" altLang="en-US" sz="2800" b="1">
                <a:solidFill>
                  <a:srgbClr val="990099"/>
                </a:solidFill>
                <a:latin typeface="Bookman Old Style" panose="02050604050505020204" pitchFamily="18" charset="0"/>
                <a:ea typeface="楷体_GB2312" pitchFamily="49" charset="-122"/>
              </a:rPr>
              <a:t>的基频成分以及频率为</a:t>
            </a:r>
            <a:r>
              <a:rPr kumimoji="1" lang="en-US" altLang="zh-CN" sz="2800">
                <a:solidFill>
                  <a:srgbClr val="990099"/>
                </a:solidFill>
                <a:latin typeface="Bookman Old Style" panose="02050604050505020204" pitchFamily="18" charset="0"/>
                <a:ea typeface="楷体_GB2312" pitchFamily="49" charset="-122"/>
              </a:rPr>
              <a:t>2ω</a:t>
            </a:r>
            <a:r>
              <a:rPr kumimoji="1" lang="zh-CN" altLang="en-US" sz="2800" b="1">
                <a:solidFill>
                  <a:srgbClr val="990099"/>
                </a:solidFill>
                <a:latin typeface="Bookman Old Style" panose="02050604050505020204" pitchFamily="18" charset="0"/>
                <a:ea typeface="楷体_GB2312" pitchFamily="49" charset="-122"/>
              </a:rPr>
              <a:t>的倍频成分（二次谐波信号</a:t>
            </a:r>
            <a:r>
              <a:rPr kumimoji="1" lang="en-US" altLang="zh-CN" sz="2800" b="1">
                <a:solidFill>
                  <a:srgbClr val="990099"/>
                </a:solidFill>
                <a:latin typeface="Bookman Old Style" panose="02050604050505020204" pitchFamily="18" charset="0"/>
                <a:ea typeface="楷体_GB2312" pitchFamily="49" charset="-122"/>
              </a:rPr>
              <a:t>,SHG</a:t>
            </a:r>
            <a:r>
              <a:rPr kumimoji="1" lang="zh-CN" altLang="en-US" sz="2800" b="1">
                <a:solidFill>
                  <a:srgbClr val="990099"/>
                </a:solidFill>
                <a:latin typeface="Bookman Old Style" panose="02050604050505020204" pitchFamily="18" charset="0"/>
                <a:ea typeface="楷体_GB2312" pitchFamily="49" charset="-122"/>
              </a:rPr>
              <a:t>）。</a:t>
            </a:r>
          </a:p>
        </p:txBody>
      </p:sp>
      <p:sp>
        <p:nvSpPr>
          <p:cNvPr id="6147" name="Line 3"/>
          <p:cNvSpPr>
            <a:spLocks noChangeShapeType="1"/>
          </p:cNvSpPr>
          <p:nvPr/>
        </p:nvSpPr>
        <p:spPr bwMode="auto">
          <a:xfrm>
            <a:off x="1295400" y="6858000"/>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31" name="Rectangle 43"/>
          <p:cNvSpPr>
            <a:spLocks noChangeArrowheads="1"/>
          </p:cNvSpPr>
          <p:nvPr/>
        </p:nvSpPr>
        <p:spPr bwMode="auto">
          <a:xfrm>
            <a:off x="685800" y="6019800"/>
            <a:ext cx="8077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kumimoji="1" lang="zh-CN" altLang="en-US" sz="2800" b="1">
                <a:solidFill>
                  <a:srgbClr val="990099"/>
                </a:solidFill>
                <a:latin typeface="Bookman Old Style" panose="02050604050505020204" pitchFamily="18" charset="0"/>
                <a:ea typeface="楷体_GB2312" pitchFamily="49" charset="-122"/>
              </a:rPr>
              <a:t>匹配角</a:t>
            </a:r>
            <a:r>
              <a:rPr kumimoji="1" lang="en-US" altLang="zh-CN" sz="2800" b="1">
                <a:solidFill>
                  <a:srgbClr val="990099"/>
                </a:solidFill>
                <a:latin typeface="Bookman Old Style" panose="02050604050505020204" pitchFamily="18" charset="0"/>
                <a:ea typeface="楷体_GB2312" pitchFamily="49" charset="-122"/>
              </a:rPr>
              <a:t>θ</a:t>
            </a:r>
            <a:r>
              <a:rPr kumimoji="1" lang="zh-CN" altLang="en-US" sz="2800" b="1">
                <a:solidFill>
                  <a:srgbClr val="990099"/>
                </a:solidFill>
                <a:latin typeface="Bookman Old Style" panose="02050604050505020204" pitchFamily="18" charset="0"/>
                <a:ea typeface="楷体_GB2312" pitchFamily="49" charset="-122"/>
              </a:rPr>
              <a:t>：入射激光和非线性晶体光轴之间的夹角</a:t>
            </a:r>
          </a:p>
        </p:txBody>
      </p:sp>
      <p:sp>
        <p:nvSpPr>
          <p:cNvPr id="6149" name="Text Box 45"/>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a:t>
            </a:r>
            <a:endParaRPr lang="zh-CN" altLang="en-US" sz="3200" b="1">
              <a:solidFill>
                <a:srgbClr val="0000CC"/>
              </a:solidFill>
            </a:endParaRPr>
          </a:p>
        </p:txBody>
      </p:sp>
      <p:grpSp>
        <p:nvGrpSpPr>
          <p:cNvPr id="12336" name="Group 48"/>
          <p:cNvGrpSpPr>
            <a:grpSpLocks/>
          </p:cNvGrpSpPr>
          <p:nvPr/>
        </p:nvGrpSpPr>
        <p:grpSpPr bwMode="auto">
          <a:xfrm>
            <a:off x="900113" y="3041650"/>
            <a:ext cx="7640637" cy="2908300"/>
            <a:chOff x="567" y="1916"/>
            <a:chExt cx="4813" cy="1832"/>
          </a:xfrm>
        </p:grpSpPr>
        <p:grpSp>
          <p:nvGrpSpPr>
            <p:cNvPr id="6151" name="Group 47"/>
            <p:cNvGrpSpPr>
              <a:grpSpLocks/>
            </p:cNvGrpSpPr>
            <p:nvPr/>
          </p:nvGrpSpPr>
          <p:grpSpPr bwMode="auto">
            <a:xfrm>
              <a:off x="567" y="1916"/>
              <a:ext cx="4813" cy="1832"/>
              <a:chOff x="567" y="1916"/>
              <a:chExt cx="4813" cy="1832"/>
            </a:xfrm>
          </p:grpSpPr>
          <p:grpSp>
            <p:nvGrpSpPr>
              <p:cNvPr id="6153" name="Group 5"/>
              <p:cNvGrpSpPr>
                <a:grpSpLocks/>
              </p:cNvGrpSpPr>
              <p:nvPr/>
            </p:nvGrpSpPr>
            <p:grpSpPr bwMode="auto">
              <a:xfrm>
                <a:off x="1392" y="1964"/>
                <a:ext cx="1440" cy="1344"/>
                <a:chOff x="1248" y="1680"/>
                <a:chExt cx="1440" cy="1344"/>
              </a:xfrm>
            </p:grpSpPr>
            <p:sp>
              <p:nvSpPr>
                <p:cNvPr id="6182" name="Line 6"/>
                <p:cNvSpPr>
                  <a:spLocks noChangeShapeType="1"/>
                </p:cNvSpPr>
                <p:nvPr/>
              </p:nvSpPr>
              <p:spPr bwMode="auto">
                <a:xfrm>
                  <a:off x="1776" y="1680"/>
                  <a:ext cx="43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3" name="Line 7"/>
                <p:cNvSpPr>
                  <a:spLocks noChangeShapeType="1"/>
                </p:cNvSpPr>
                <p:nvPr/>
              </p:nvSpPr>
              <p:spPr bwMode="auto">
                <a:xfrm>
                  <a:off x="1248" y="2400"/>
                  <a:ext cx="43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4" name="Line 8"/>
                <p:cNvSpPr>
                  <a:spLocks noChangeShapeType="1"/>
                </p:cNvSpPr>
                <p:nvPr/>
              </p:nvSpPr>
              <p:spPr bwMode="auto">
                <a:xfrm flipH="1">
                  <a:off x="1248" y="1680"/>
                  <a:ext cx="528" cy="72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5" name="Line 9"/>
                <p:cNvSpPr>
                  <a:spLocks noChangeShapeType="1"/>
                </p:cNvSpPr>
                <p:nvPr/>
              </p:nvSpPr>
              <p:spPr bwMode="auto">
                <a:xfrm flipH="1">
                  <a:off x="1680" y="1680"/>
                  <a:ext cx="528" cy="72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6" name="Line 10"/>
                <p:cNvSpPr>
                  <a:spLocks noChangeShapeType="1"/>
                </p:cNvSpPr>
                <p:nvPr/>
              </p:nvSpPr>
              <p:spPr bwMode="auto">
                <a:xfrm>
                  <a:off x="1680" y="2400"/>
                  <a:ext cx="480" cy="624"/>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7" name="Line 11"/>
                <p:cNvSpPr>
                  <a:spLocks noChangeShapeType="1"/>
                </p:cNvSpPr>
                <p:nvPr/>
              </p:nvSpPr>
              <p:spPr bwMode="auto">
                <a:xfrm>
                  <a:off x="1248" y="2400"/>
                  <a:ext cx="480" cy="624"/>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8" name="Line 12"/>
                <p:cNvSpPr>
                  <a:spLocks noChangeShapeType="1"/>
                </p:cNvSpPr>
                <p:nvPr/>
              </p:nvSpPr>
              <p:spPr bwMode="auto">
                <a:xfrm>
                  <a:off x="1728" y="3024"/>
                  <a:ext cx="43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9" name="Line 13"/>
                <p:cNvSpPr>
                  <a:spLocks noChangeShapeType="1"/>
                </p:cNvSpPr>
                <p:nvPr/>
              </p:nvSpPr>
              <p:spPr bwMode="auto">
                <a:xfrm flipH="1">
                  <a:off x="2160" y="2304"/>
                  <a:ext cx="528" cy="72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90" name="Line 14"/>
                <p:cNvSpPr>
                  <a:spLocks noChangeShapeType="1"/>
                </p:cNvSpPr>
                <p:nvPr/>
              </p:nvSpPr>
              <p:spPr bwMode="auto">
                <a:xfrm>
                  <a:off x="2208" y="1680"/>
                  <a:ext cx="480" cy="624"/>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154" name="Group 15"/>
              <p:cNvGrpSpPr>
                <a:grpSpLocks/>
              </p:cNvGrpSpPr>
              <p:nvPr/>
            </p:nvGrpSpPr>
            <p:grpSpPr bwMode="auto">
              <a:xfrm>
                <a:off x="3312" y="1916"/>
                <a:ext cx="624" cy="1344"/>
                <a:chOff x="3168" y="1632"/>
                <a:chExt cx="624" cy="1344"/>
              </a:xfrm>
            </p:grpSpPr>
            <p:grpSp>
              <p:nvGrpSpPr>
                <p:cNvPr id="6172" name="Group 16"/>
                <p:cNvGrpSpPr>
                  <a:grpSpLocks/>
                </p:cNvGrpSpPr>
                <p:nvPr/>
              </p:nvGrpSpPr>
              <p:grpSpPr bwMode="auto">
                <a:xfrm>
                  <a:off x="3168" y="1632"/>
                  <a:ext cx="624" cy="528"/>
                  <a:chOff x="3168" y="1632"/>
                  <a:chExt cx="528" cy="672"/>
                </a:xfrm>
              </p:grpSpPr>
              <p:sp>
                <p:nvSpPr>
                  <p:cNvPr id="6178" name="Line 17"/>
                  <p:cNvSpPr>
                    <a:spLocks noChangeShapeType="1"/>
                  </p:cNvSpPr>
                  <p:nvPr/>
                </p:nvSpPr>
                <p:spPr bwMode="auto">
                  <a:xfrm>
                    <a:off x="3504" y="1632"/>
                    <a:ext cx="19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Line 18"/>
                  <p:cNvSpPr>
                    <a:spLocks noChangeShapeType="1"/>
                  </p:cNvSpPr>
                  <p:nvPr/>
                </p:nvSpPr>
                <p:spPr bwMode="auto">
                  <a:xfrm>
                    <a:off x="3168" y="2304"/>
                    <a:ext cx="19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0" name="Line 19"/>
                  <p:cNvSpPr>
                    <a:spLocks noChangeShapeType="1"/>
                  </p:cNvSpPr>
                  <p:nvPr/>
                </p:nvSpPr>
                <p:spPr bwMode="auto">
                  <a:xfrm flipH="1">
                    <a:off x="3168" y="1632"/>
                    <a:ext cx="336" cy="67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1" name="Line 20"/>
                  <p:cNvSpPr>
                    <a:spLocks noChangeShapeType="1"/>
                  </p:cNvSpPr>
                  <p:nvPr/>
                </p:nvSpPr>
                <p:spPr bwMode="auto">
                  <a:xfrm flipH="1">
                    <a:off x="3360" y="1632"/>
                    <a:ext cx="336" cy="672"/>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73" name="Line 21"/>
                <p:cNvSpPr>
                  <a:spLocks noChangeShapeType="1"/>
                </p:cNvSpPr>
                <p:nvPr/>
              </p:nvSpPr>
              <p:spPr bwMode="auto">
                <a:xfrm>
                  <a:off x="3168" y="2160"/>
                  <a:ext cx="0" cy="816"/>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4" name="Line 22"/>
                <p:cNvSpPr>
                  <a:spLocks noChangeShapeType="1"/>
                </p:cNvSpPr>
                <p:nvPr/>
              </p:nvSpPr>
              <p:spPr bwMode="auto">
                <a:xfrm>
                  <a:off x="3408" y="2160"/>
                  <a:ext cx="0" cy="816"/>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5" name="Line 23"/>
                <p:cNvSpPr>
                  <a:spLocks noChangeShapeType="1"/>
                </p:cNvSpPr>
                <p:nvPr/>
              </p:nvSpPr>
              <p:spPr bwMode="auto">
                <a:xfrm>
                  <a:off x="3168" y="2976"/>
                  <a:ext cx="240"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6" name="Line 24"/>
                <p:cNvSpPr>
                  <a:spLocks noChangeShapeType="1"/>
                </p:cNvSpPr>
                <p:nvPr/>
              </p:nvSpPr>
              <p:spPr bwMode="auto">
                <a:xfrm>
                  <a:off x="3792" y="1632"/>
                  <a:ext cx="0" cy="816"/>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7" name="Line 25"/>
                <p:cNvSpPr>
                  <a:spLocks noChangeShapeType="1"/>
                </p:cNvSpPr>
                <p:nvPr/>
              </p:nvSpPr>
              <p:spPr bwMode="auto">
                <a:xfrm flipH="1">
                  <a:off x="3408" y="2448"/>
                  <a:ext cx="384" cy="528"/>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55" name="Line 26"/>
              <p:cNvSpPr>
                <a:spLocks noChangeShapeType="1"/>
              </p:cNvSpPr>
              <p:nvPr/>
            </p:nvSpPr>
            <p:spPr bwMode="auto">
              <a:xfrm>
                <a:off x="2592" y="2684"/>
                <a:ext cx="720"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 name="Line 27"/>
              <p:cNvSpPr>
                <a:spLocks noChangeShapeType="1"/>
              </p:cNvSpPr>
              <p:nvPr/>
            </p:nvSpPr>
            <p:spPr bwMode="auto">
              <a:xfrm>
                <a:off x="3648" y="2684"/>
                <a:ext cx="912" cy="0"/>
              </a:xfrm>
              <a:prstGeom prst="line">
                <a:avLst/>
              </a:prstGeom>
              <a:noFill/>
              <a:ln w="9525">
                <a:solidFill>
                  <a:srgbClr val="9900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7" name="Line 28"/>
              <p:cNvSpPr>
                <a:spLocks noChangeShapeType="1"/>
              </p:cNvSpPr>
              <p:nvPr/>
            </p:nvSpPr>
            <p:spPr bwMode="auto">
              <a:xfrm flipH="1">
                <a:off x="1824" y="2684"/>
                <a:ext cx="384"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8" name="Line 29"/>
              <p:cNvSpPr>
                <a:spLocks noChangeShapeType="1"/>
              </p:cNvSpPr>
              <p:nvPr/>
            </p:nvSpPr>
            <p:spPr bwMode="auto">
              <a:xfrm>
                <a:off x="2208" y="2684"/>
                <a:ext cx="384" cy="0"/>
              </a:xfrm>
              <a:prstGeom prst="line">
                <a:avLst/>
              </a:prstGeom>
              <a:noFill/>
              <a:ln w="9525">
                <a:solidFill>
                  <a:srgbClr val="9900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9" name="Line 30"/>
              <p:cNvSpPr>
                <a:spLocks noChangeShapeType="1"/>
              </p:cNvSpPr>
              <p:nvPr/>
            </p:nvSpPr>
            <p:spPr bwMode="auto">
              <a:xfrm flipH="1">
                <a:off x="816" y="2684"/>
                <a:ext cx="672" cy="0"/>
              </a:xfrm>
              <a:prstGeom prst="line">
                <a:avLst/>
              </a:prstGeom>
              <a:noFill/>
              <a:ln w="952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0" name="AutoShape 31"/>
              <p:cNvSpPr>
                <a:spLocks noChangeArrowheads="1"/>
              </p:cNvSpPr>
              <p:nvPr/>
            </p:nvSpPr>
            <p:spPr bwMode="auto">
              <a:xfrm>
                <a:off x="4656" y="2588"/>
                <a:ext cx="432" cy="192"/>
              </a:xfrm>
              <a:prstGeom prst="flowChartMagneticDrum">
                <a:avLst/>
              </a:prstGeom>
              <a:solidFill>
                <a:srgbClr val="FF99CC">
                  <a:alpha val="50195"/>
                </a:srgbClr>
              </a:solidFill>
              <a:ln w="9525">
                <a:solidFill>
                  <a:srgbClr val="990099"/>
                </a:solidFill>
                <a:round/>
                <a:headEnd/>
                <a:tailEnd/>
              </a:ln>
            </p:spPr>
            <p:txBody>
              <a:bodyPr wrap="none" anchor="ct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320" name="Rectangle 32"/>
              <p:cNvSpPr>
                <a:spLocks noChangeArrowheads="1"/>
              </p:cNvSpPr>
              <p:nvPr/>
            </p:nvSpPr>
            <p:spPr bwMode="auto">
              <a:xfrm>
                <a:off x="4032" y="2295"/>
                <a:ext cx="375"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en-US" altLang="zh-CN" sz="2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2ω</a:t>
                </a:r>
                <a:endParaRPr kumimoji="1" lang="en-US" altLang="zh-CN" sz="2000">
                  <a:solidFill>
                    <a:srgbClr val="990099"/>
                  </a:solidFill>
                  <a:latin typeface="Bookman Old Style" panose="02050604050505020204" pitchFamily="18" charset="0"/>
                  <a:ea typeface="楷体_GB2312" pitchFamily="49" charset="-122"/>
                </a:endParaRPr>
              </a:p>
            </p:txBody>
          </p:sp>
          <p:sp>
            <p:nvSpPr>
              <p:cNvPr id="12321" name="Rectangle 33"/>
              <p:cNvSpPr>
                <a:spLocks noChangeArrowheads="1"/>
              </p:cNvSpPr>
              <p:nvPr/>
            </p:nvSpPr>
            <p:spPr bwMode="auto">
              <a:xfrm>
                <a:off x="975" y="2704"/>
                <a:ext cx="2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en-US" altLang="zh-CN" sz="2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p>
            </p:txBody>
          </p:sp>
          <p:sp>
            <p:nvSpPr>
              <p:cNvPr id="6163" name="Line 34"/>
              <p:cNvSpPr>
                <a:spLocks noChangeShapeType="1"/>
              </p:cNvSpPr>
              <p:nvPr/>
            </p:nvSpPr>
            <p:spPr bwMode="auto">
              <a:xfrm>
                <a:off x="1008" y="2252"/>
                <a:ext cx="1248" cy="432"/>
              </a:xfrm>
              <a:prstGeom prst="line">
                <a:avLst/>
              </a:prstGeom>
              <a:noFill/>
              <a:ln w="12700">
                <a:solidFill>
                  <a:srgbClr val="99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4" name="Freeform 35"/>
              <p:cNvSpPr>
                <a:spLocks/>
              </p:cNvSpPr>
              <p:nvPr/>
            </p:nvSpPr>
            <p:spPr bwMode="auto">
              <a:xfrm>
                <a:off x="2016" y="2611"/>
                <a:ext cx="18" cy="73"/>
              </a:xfrm>
              <a:custGeom>
                <a:avLst/>
                <a:gdLst>
                  <a:gd name="T0" fmla="*/ 18 w 18"/>
                  <a:gd name="T1" fmla="*/ 0 h 73"/>
                  <a:gd name="T2" fmla="*/ 0 w 18"/>
                  <a:gd name="T3" fmla="*/ 73 h 73"/>
                  <a:gd name="T4" fmla="*/ 0 60000 65536"/>
                  <a:gd name="T5" fmla="*/ 0 60000 65536"/>
                </a:gdLst>
                <a:ahLst/>
                <a:cxnLst>
                  <a:cxn ang="T4">
                    <a:pos x="T0" y="T1"/>
                  </a:cxn>
                  <a:cxn ang="T5">
                    <a:pos x="T2" y="T3"/>
                  </a:cxn>
                </a:cxnLst>
                <a:rect l="0" t="0" r="r" b="b"/>
                <a:pathLst>
                  <a:path w="18" h="73">
                    <a:moveTo>
                      <a:pt x="18" y="0"/>
                    </a:moveTo>
                    <a:cubicBezTo>
                      <a:pt x="15" y="14"/>
                      <a:pt x="4" y="58"/>
                      <a:pt x="0" y="73"/>
                    </a:cubicBezTo>
                  </a:path>
                </a:pathLst>
              </a:custGeom>
              <a:noFill/>
              <a:ln w="9525">
                <a:solidFill>
                  <a:srgbClr val="9900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2324" name="Rectangle 36"/>
              <p:cNvSpPr>
                <a:spLocks noChangeArrowheads="1"/>
              </p:cNvSpPr>
              <p:nvPr/>
            </p:nvSpPr>
            <p:spPr bwMode="auto">
              <a:xfrm>
                <a:off x="2832" y="2396"/>
                <a:ext cx="375"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en-US" altLang="zh-CN" sz="2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2ω</a:t>
                </a:r>
                <a:endParaRPr kumimoji="1" lang="en-US" altLang="zh-CN" sz="2000">
                  <a:solidFill>
                    <a:srgbClr val="990099"/>
                  </a:solidFill>
                  <a:latin typeface="Bookman Old Style" panose="02050604050505020204" pitchFamily="18" charset="0"/>
                  <a:ea typeface="楷体_GB2312" pitchFamily="49" charset="-122"/>
                </a:endParaRPr>
              </a:p>
            </p:txBody>
          </p:sp>
          <p:sp>
            <p:nvSpPr>
              <p:cNvPr id="12325" name="Rectangle 37"/>
              <p:cNvSpPr>
                <a:spLocks noChangeArrowheads="1"/>
              </p:cNvSpPr>
              <p:nvPr/>
            </p:nvSpPr>
            <p:spPr bwMode="auto">
              <a:xfrm>
                <a:off x="2880" y="2684"/>
                <a:ext cx="2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en-US" altLang="zh-CN" sz="2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ω</a:t>
                </a:r>
              </a:p>
            </p:txBody>
          </p:sp>
          <p:sp>
            <p:nvSpPr>
              <p:cNvPr id="12326" name="Text Box 38"/>
              <p:cNvSpPr txBox="1">
                <a:spLocks noChangeArrowheads="1"/>
              </p:cNvSpPr>
              <p:nvPr/>
            </p:nvSpPr>
            <p:spPr bwMode="auto">
              <a:xfrm>
                <a:off x="1526" y="3498"/>
                <a:ext cx="91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0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非线性晶体</a:t>
                </a:r>
              </a:p>
            </p:txBody>
          </p:sp>
          <p:sp>
            <p:nvSpPr>
              <p:cNvPr id="12327" name="Text Box 39"/>
              <p:cNvSpPr txBox="1">
                <a:spLocks noChangeArrowheads="1"/>
              </p:cNvSpPr>
              <p:nvPr/>
            </p:nvSpPr>
            <p:spPr bwMode="auto">
              <a:xfrm>
                <a:off x="3072" y="3452"/>
                <a:ext cx="59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0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滤光片</a:t>
                </a:r>
              </a:p>
            </p:txBody>
          </p:sp>
          <p:sp>
            <p:nvSpPr>
              <p:cNvPr id="12328" name="Text Box 40"/>
              <p:cNvSpPr txBox="1">
                <a:spLocks noChangeArrowheads="1"/>
              </p:cNvSpPr>
              <p:nvPr/>
            </p:nvSpPr>
            <p:spPr bwMode="auto">
              <a:xfrm>
                <a:off x="4464" y="2924"/>
                <a:ext cx="91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0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光电倍增管</a:t>
                </a:r>
              </a:p>
            </p:txBody>
          </p:sp>
          <p:sp>
            <p:nvSpPr>
              <p:cNvPr id="12329" name="Text Box 41"/>
              <p:cNvSpPr txBox="1">
                <a:spLocks noChangeArrowheads="1"/>
              </p:cNvSpPr>
              <p:nvPr/>
            </p:nvSpPr>
            <p:spPr bwMode="auto">
              <a:xfrm>
                <a:off x="567" y="2704"/>
                <a:ext cx="43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0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激光</a:t>
                </a:r>
              </a:p>
            </p:txBody>
          </p:sp>
          <p:sp>
            <p:nvSpPr>
              <p:cNvPr id="12330" name="Rectangle 42"/>
              <p:cNvSpPr>
                <a:spLocks noChangeArrowheads="1"/>
              </p:cNvSpPr>
              <p:nvPr/>
            </p:nvSpPr>
            <p:spPr bwMode="auto">
              <a:xfrm>
                <a:off x="2016" y="2396"/>
                <a:ext cx="2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en-US" altLang="zh-CN" sz="2000">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θ</a:t>
                </a:r>
              </a:p>
            </p:txBody>
          </p:sp>
        </p:grpSp>
        <p:sp>
          <p:nvSpPr>
            <p:cNvPr id="12334" name="Text Box 46"/>
            <p:cNvSpPr txBox="1">
              <a:spLocks noChangeArrowheads="1"/>
            </p:cNvSpPr>
            <p:nvPr/>
          </p:nvSpPr>
          <p:spPr bwMode="auto">
            <a:xfrm>
              <a:off x="703" y="2024"/>
              <a:ext cx="43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000" b="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光轴</a:t>
              </a:r>
            </a:p>
          </p:txBody>
        </p:sp>
      </p:grpSp>
    </p:spTree>
    <p:extLst>
      <p:ext uri="{BB962C8B-B14F-4D97-AF65-F5344CB8AC3E}">
        <p14:creationId xmlns:p14="http://schemas.microsoft.com/office/powerpoint/2010/main" val="116446016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12336"/>
                                        </p:tgtEl>
                                        <p:attrNameLst>
                                          <p:attrName>style.visibility</p:attrName>
                                        </p:attrNameLst>
                                      </p:cBhvr>
                                      <p:to>
                                        <p:strVal val="visible"/>
                                      </p:to>
                                    </p:set>
                                    <p:animEffect transition="in" filter="diamond(in)">
                                      <p:cBhvr>
                                        <p:cTn id="13" dur="500"/>
                                        <p:tgtEl>
                                          <p:spTgt spid="1233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331"/>
                                        </p:tgtEl>
                                        <p:attrNameLst>
                                          <p:attrName>style.visibility</p:attrName>
                                        </p:attrNameLst>
                                      </p:cBhvr>
                                      <p:to>
                                        <p:strVal val="visible"/>
                                      </p:to>
                                    </p:set>
                                    <p:anim calcmode="lin" valueType="num">
                                      <p:cBhvr additive="base">
                                        <p:cTn id="18" dur="500" fill="hold"/>
                                        <p:tgtEl>
                                          <p:spTgt spid="12331"/>
                                        </p:tgtEl>
                                        <p:attrNameLst>
                                          <p:attrName>ppt_x</p:attrName>
                                        </p:attrNameLst>
                                      </p:cBhvr>
                                      <p:tavLst>
                                        <p:tav tm="0">
                                          <p:val>
                                            <p:strVal val="#ppt_x"/>
                                          </p:val>
                                        </p:tav>
                                        <p:tav tm="100000">
                                          <p:val>
                                            <p:strVal val="#ppt_x"/>
                                          </p:val>
                                        </p:tav>
                                      </p:tavLst>
                                    </p:anim>
                                    <p:anim calcmode="lin" valueType="num">
                                      <p:cBhvr additive="base">
                                        <p:cTn id="19" dur="500" fill="hold"/>
                                        <p:tgtEl>
                                          <p:spTgt spid="123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33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62000" y="1268413"/>
            <a:ext cx="7772400" cy="221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3200" b="1">
                <a:solidFill>
                  <a:srgbClr val="990099"/>
                </a:solidFill>
                <a:latin typeface="Bookman Old Style" panose="02050604050505020204" pitchFamily="18" charset="0"/>
                <a:ea typeface="楷体_GB2312" pitchFamily="49" charset="-122"/>
              </a:rPr>
              <a:t>     </a:t>
            </a:r>
            <a:r>
              <a:rPr kumimoji="1" lang="zh-CN" altLang="en-US" sz="2800" b="1">
                <a:solidFill>
                  <a:srgbClr val="990099"/>
                </a:solidFill>
                <a:latin typeface="Bookman Old Style" panose="02050604050505020204" pitchFamily="18" charset="0"/>
                <a:ea typeface="楷体_GB2312" pitchFamily="49" charset="-122"/>
              </a:rPr>
              <a:t>基频激光在非线性晶体中产生倍频极化波，倍频极化波在一定厚度的晶体中一边前进，一边产生倍频次波辐射。倍频次波辐射叠加的结果形成最后出射的倍频光。</a:t>
            </a:r>
          </a:p>
        </p:txBody>
      </p:sp>
      <p:sp>
        <p:nvSpPr>
          <p:cNvPr id="13315" name="Rectangle 3"/>
          <p:cNvSpPr>
            <a:spLocks noChangeArrowheads="1"/>
          </p:cNvSpPr>
          <p:nvPr/>
        </p:nvSpPr>
        <p:spPr bwMode="auto">
          <a:xfrm>
            <a:off x="838200" y="3357563"/>
            <a:ext cx="7696200" cy="221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sz="3200" b="1">
                <a:solidFill>
                  <a:srgbClr val="990099"/>
                </a:solidFill>
                <a:latin typeface="Bookman Old Style" panose="02050604050505020204" pitchFamily="18" charset="0"/>
                <a:ea typeface="楷体_GB2312" pitchFamily="49" charset="-122"/>
              </a:rPr>
              <a:t>    </a:t>
            </a:r>
            <a:r>
              <a:rPr kumimoji="1" lang="zh-CN" altLang="en-US" sz="2800" b="1">
                <a:solidFill>
                  <a:srgbClr val="990099"/>
                </a:solidFill>
                <a:latin typeface="Bookman Old Style" panose="02050604050505020204" pitchFamily="18" charset="0"/>
                <a:ea typeface="楷体_GB2312" pitchFamily="49" charset="-122"/>
              </a:rPr>
              <a:t>当</a:t>
            </a:r>
            <a:r>
              <a:rPr kumimoji="1" lang="en-US" altLang="zh-CN" sz="2800" b="1">
                <a:solidFill>
                  <a:srgbClr val="990099"/>
                </a:solidFill>
                <a:latin typeface="Bookman Old Style" panose="02050604050505020204" pitchFamily="18" charset="0"/>
                <a:ea typeface="楷体_GB2312" pitchFamily="49" charset="-122"/>
              </a:rPr>
              <a:t>θ</a:t>
            </a:r>
            <a:r>
              <a:rPr kumimoji="1" lang="zh-CN" altLang="en-US" sz="2800" b="1">
                <a:solidFill>
                  <a:srgbClr val="990099"/>
                </a:solidFill>
                <a:latin typeface="Bookman Old Style" panose="02050604050505020204" pitchFamily="18" charset="0"/>
                <a:ea typeface="楷体_GB2312" pitchFamily="49" charset="-122"/>
              </a:rPr>
              <a:t>满足相位匹配时，许多倍频次波辐射就因干涉相长而得到最强的倍频光，反之，不满足相位匹配时，倍频次波辐射就因干涉相消而使倍频光为零。</a:t>
            </a:r>
          </a:p>
        </p:txBody>
      </p:sp>
      <p:sp>
        <p:nvSpPr>
          <p:cNvPr id="13316" name="Rectangle 4"/>
          <p:cNvSpPr>
            <a:spLocks noChangeArrowheads="1"/>
          </p:cNvSpPr>
          <p:nvPr/>
        </p:nvSpPr>
        <p:spPr bwMode="auto">
          <a:xfrm>
            <a:off x="179388" y="981075"/>
            <a:ext cx="16129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800" b="1" dirty="0">
                <a:solidFill>
                  <a:srgbClr val="FF3300"/>
                </a:solidFill>
                <a:effectLst>
                  <a:outerShdw blurRad="38100" dist="38100" dir="2700000" algn="tl">
                    <a:srgbClr val="C0C0C0"/>
                  </a:outerShdw>
                </a:effectLst>
                <a:latin typeface="Bookman Old Style" panose="02050604050505020204" pitchFamily="18" charset="0"/>
                <a:ea typeface="楷体_GB2312" pitchFamily="49" charset="-122"/>
              </a:rPr>
              <a:t>相位匹配</a:t>
            </a:r>
          </a:p>
        </p:txBody>
      </p:sp>
      <p:sp>
        <p:nvSpPr>
          <p:cNvPr id="7173" name="Text Box 5"/>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rPr>
              <a:t>二阶非线性</a:t>
            </a:r>
            <a:endParaRPr lang="zh-CN" altLang="en-US" sz="3200" b="1" dirty="0">
              <a:solidFill>
                <a:srgbClr val="0000CC"/>
              </a:solidFill>
            </a:endParaRPr>
          </a:p>
        </p:txBody>
      </p:sp>
      <p:graphicFrame>
        <p:nvGraphicFramePr>
          <p:cNvPr id="13319" name="Object 7"/>
          <p:cNvGraphicFramePr>
            <a:graphicFrameLocks noChangeAspect="1"/>
          </p:cNvGraphicFramePr>
          <p:nvPr/>
        </p:nvGraphicFramePr>
        <p:xfrm>
          <a:off x="3132138" y="5661025"/>
          <a:ext cx="2087562" cy="760413"/>
        </p:xfrm>
        <a:graphic>
          <a:graphicData uri="http://schemas.openxmlformats.org/presentationml/2006/ole">
            <mc:AlternateContent xmlns:mc="http://schemas.openxmlformats.org/markup-compatibility/2006">
              <mc:Choice xmlns:v="urn:schemas-microsoft-com:vml" Requires="v">
                <p:oleObj spid="_x0000_s36910" name="Equation" r:id="rId3" imgW="558558" imgH="203112" progId="Equation.DSMT4">
                  <p:embed/>
                </p:oleObj>
              </mc:Choice>
              <mc:Fallback>
                <p:oleObj name="Equation" r:id="rId3" imgW="558558"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5661025"/>
                        <a:ext cx="2087562"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1879914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additive="base">
                                        <p:cTn id="7" dur="500" fill="hold"/>
                                        <p:tgtEl>
                                          <p:spTgt spid="13316"/>
                                        </p:tgtEl>
                                        <p:attrNameLst>
                                          <p:attrName>ppt_x</p:attrName>
                                        </p:attrNameLst>
                                      </p:cBhvr>
                                      <p:tavLst>
                                        <p:tav tm="0">
                                          <p:val>
                                            <p:strVal val="0-#ppt_w/2"/>
                                          </p:val>
                                        </p:tav>
                                        <p:tav tm="100000">
                                          <p:val>
                                            <p:strVal val="#ppt_x"/>
                                          </p:val>
                                        </p:tav>
                                      </p:tavLst>
                                    </p:anim>
                                    <p:anim calcmode="lin" valueType="num">
                                      <p:cBhvr additive="base">
                                        <p:cTn id="8" dur="500" fill="hold"/>
                                        <p:tgtEl>
                                          <p:spTgt spid="133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314"/>
                                        </p:tgtEl>
                                        <p:attrNameLst>
                                          <p:attrName>style.visibility</p:attrName>
                                        </p:attrNameLst>
                                      </p:cBhvr>
                                      <p:to>
                                        <p:strVal val="visible"/>
                                      </p:to>
                                    </p:set>
                                    <p:animEffect transition="in" filter="blinds(horizontal)">
                                      <p:cBhvr>
                                        <p:cTn id="13" dur="500"/>
                                        <p:tgtEl>
                                          <p:spTgt spid="1331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3315"/>
                                        </p:tgtEl>
                                        <p:attrNameLst>
                                          <p:attrName>style.visibility</p:attrName>
                                        </p:attrNameLst>
                                      </p:cBhvr>
                                      <p:to>
                                        <p:strVal val="visible"/>
                                      </p:to>
                                    </p:set>
                                    <p:animEffect transition="in" filter="blinds(vertical)">
                                      <p:cBhvr>
                                        <p:cTn id="18" dur="500"/>
                                        <p:tgtEl>
                                          <p:spTgt spid="133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13319"/>
                                        </p:tgtEl>
                                        <p:attrNameLst>
                                          <p:attrName>style.visibility</p:attrName>
                                        </p:attrNameLst>
                                      </p:cBhvr>
                                      <p:to>
                                        <p:strVal val="visible"/>
                                      </p:to>
                                    </p:set>
                                    <p:anim calcmode="lin" valueType="num">
                                      <p:cBhvr additive="base">
                                        <p:cTn id="23" dur="500" fill="hold"/>
                                        <p:tgtEl>
                                          <p:spTgt spid="13319"/>
                                        </p:tgtEl>
                                        <p:attrNameLst>
                                          <p:attrName>ppt_x</p:attrName>
                                        </p:attrNameLst>
                                      </p:cBhvr>
                                      <p:tavLst>
                                        <p:tav tm="0">
                                          <p:val>
                                            <p:strVal val="0-#ppt_w/2"/>
                                          </p:val>
                                        </p:tav>
                                        <p:tav tm="100000">
                                          <p:val>
                                            <p:strVal val="#ppt_x"/>
                                          </p:val>
                                        </p:tav>
                                      </p:tavLst>
                                    </p:anim>
                                    <p:anim calcmode="lin" valueType="num">
                                      <p:cBhvr additive="base">
                                        <p:cTn id="24" dur="500" fill="hold"/>
                                        <p:tgtEl>
                                          <p:spTgt spid="133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utoUpdateAnimBg="0"/>
      <p:bldP spid="13315" grpId="0" autoUpdateAnimBg="0"/>
      <p:bldP spid="1331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2275" y="1978011"/>
            <a:ext cx="4650750" cy="4180800"/>
          </a:xfrm>
          <a:prstGeom prst="rect">
            <a:avLst/>
          </a:prstGeom>
        </p:spPr>
      </p:pic>
      <p:sp>
        <p:nvSpPr>
          <p:cNvPr id="3" name="Text Box 5"/>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rPr>
              <a:t>二阶非线性</a:t>
            </a:r>
            <a:endParaRPr lang="zh-CN" altLang="en-US" sz="3200" b="1" dirty="0">
              <a:solidFill>
                <a:srgbClr val="0000CC"/>
              </a:solidFill>
            </a:endParaRPr>
          </a:p>
        </p:txBody>
      </p:sp>
      <p:sp>
        <p:nvSpPr>
          <p:cNvPr id="4" name="Rectangle 4"/>
          <p:cNvSpPr>
            <a:spLocks noChangeArrowheads="1"/>
          </p:cNvSpPr>
          <p:nvPr/>
        </p:nvSpPr>
        <p:spPr bwMode="auto">
          <a:xfrm>
            <a:off x="179388" y="981075"/>
            <a:ext cx="16129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800" b="1" dirty="0">
                <a:solidFill>
                  <a:srgbClr val="FF3300"/>
                </a:solidFill>
                <a:effectLst>
                  <a:outerShdw blurRad="38100" dist="38100" dir="2700000" algn="tl">
                    <a:srgbClr val="C0C0C0"/>
                  </a:outerShdw>
                </a:effectLst>
                <a:latin typeface="Bookman Old Style" panose="02050604050505020204" pitchFamily="18" charset="0"/>
                <a:ea typeface="楷体_GB2312" pitchFamily="49" charset="-122"/>
              </a:rPr>
              <a:t>相位匹配</a:t>
            </a:r>
          </a:p>
        </p:txBody>
      </p:sp>
      <p:pic>
        <p:nvPicPr>
          <p:cNvPr id="5" name="图片 4"/>
          <p:cNvPicPr>
            <a:picLocks noChangeAspect="1"/>
          </p:cNvPicPr>
          <p:nvPr/>
        </p:nvPicPr>
        <p:blipFill>
          <a:blip r:embed="rId3"/>
          <a:stretch>
            <a:fillRect/>
          </a:stretch>
        </p:blipFill>
        <p:spPr>
          <a:xfrm>
            <a:off x="5076056" y="2924944"/>
            <a:ext cx="3434400" cy="2286934"/>
          </a:xfrm>
          <a:prstGeom prst="rect">
            <a:avLst/>
          </a:prstGeom>
        </p:spPr>
      </p:pic>
    </p:spTree>
    <p:extLst>
      <p:ext uri="{BB962C8B-B14F-4D97-AF65-F5344CB8AC3E}">
        <p14:creationId xmlns:p14="http://schemas.microsoft.com/office/powerpoint/2010/main" val="2029098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755650" y="1484313"/>
            <a:ext cx="7559675" cy="11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800" b="1">
                <a:solidFill>
                  <a:srgbClr val="990099"/>
                </a:solidFill>
                <a:latin typeface="Bookman Old Style" panose="02050604050505020204" pitchFamily="18" charset="0"/>
                <a:ea typeface="楷体_GB2312" pitchFamily="49" charset="-122"/>
              </a:rPr>
              <a:t>二次谐波：两个频率为</a:t>
            </a:r>
            <a:r>
              <a:rPr kumimoji="1" lang="en-US" altLang="zh-CN" sz="2800">
                <a:solidFill>
                  <a:srgbClr val="990099"/>
                </a:solidFill>
                <a:latin typeface="Bookman Old Style" panose="02050604050505020204" pitchFamily="18" charset="0"/>
                <a:ea typeface="楷体_GB2312" pitchFamily="49" charset="-122"/>
              </a:rPr>
              <a:t>ω</a:t>
            </a:r>
            <a:r>
              <a:rPr kumimoji="1" lang="zh-CN" altLang="en-US" sz="2800" b="1">
                <a:solidFill>
                  <a:srgbClr val="990099"/>
                </a:solidFill>
                <a:latin typeface="Bookman Old Style" panose="02050604050505020204" pitchFamily="18" charset="0"/>
                <a:ea typeface="楷体_GB2312" pitchFamily="49" charset="-122"/>
              </a:rPr>
              <a:t>的光子与某些物质相互作用，可产生一个频率为</a:t>
            </a:r>
            <a:r>
              <a:rPr kumimoji="1" lang="en-US" altLang="zh-CN" sz="2800">
                <a:solidFill>
                  <a:srgbClr val="990099"/>
                </a:solidFill>
                <a:latin typeface="Bookman Old Style" panose="02050604050505020204" pitchFamily="18" charset="0"/>
                <a:ea typeface="楷体_GB2312" pitchFamily="49" charset="-122"/>
              </a:rPr>
              <a:t>2ω</a:t>
            </a:r>
            <a:r>
              <a:rPr kumimoji="1" lang="zh-CN" altLang="en-US" sz="2800" b="1">
                <a:solidFill>
                  <a:srgbClr val="990099"/>
                </a:solidFill>
                <a:latin typeface="Bookman Old Style" panose="02050604050505020204" pitchFamily="18" charset="0"/>
                <a:ea typeface="楷体_GB2312" pitchFamily="49" charset="-122"/>
              </a:rPr>
              <a:t>的光子。</a:t>
            </a:r>
          </a:p>
        </p:txBody>
      </p:sp>
      <p:pic>
        <p:nvPicPr>
          <p:cNvPr id="16389" name="Picture 5" descr="C6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9688" y="2708275"/>
            <a:ext cx="5999162"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6"/>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a:t>
            </a:r>
            <a:endParaRPr lang="zh-CN" altLang="en-US" sz="3200" b="1">
              <a:solidFill>
                <a:srgbClr val="0000CC"/>
              </a:solidFill>
            </a:endParaRPr>
          </a:p>
        </p:txBody>
      </p:sp>
    </p:spTree>
    <p:extLst>
      <p:ext uri="{BB962C8B-B14F-4D97-AF65-F5344CB8AC3E}">
        <p14:creationId xmlns:p14="http://schemas.microsoft.com/office/powerpoint/2010/main" val="125202609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vertical)">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diamond(in)">
                                      <p:cBhvr>
                                        <p:cTn id="12"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body" idx="1"/>
          </p:nvPr>
        </p:nvSpPr>
        <p:spPr bwMode="auto">
          <a:xfrm>
            <a:off x="471488" y="1268413"/>
            <a:ext cx="7845425" cy="51847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80000"/>
              </a:lnSpc>
            </a:pPr>
            <a:r>
              <a:rPr lang="zh-CN" altLang="en-US" sz="2800" b="1" smtClean="0">
                <a:solidFill>
                  <a:srgbClr val="990099"/>
                </a:solidFill>
                <a:ea typeface="楷体_GB2312" pitchFamily="49" charset="-122"/>
              </a:rPr>
              <a:t>制作光倍频器的材料是具有非中心对称的介电晶体。衡量倍频晶体性能优劣的最重要指标，主要是透光波长范围；能否实现相位匹配和有效倍频系数的大小。按倍频晶体可承受的激光损伤阈值的大小，实用中又分成高功率激光用倍频晶体和低功率激光用倍频晶体。前者主要适用脉冲激光器的倍频，后者主要用于连续激光器的倍频</a:t>
            </a:r>
          </a:p>
          <a:p>
            <a:pPr eaLnBrk="1" hangingPunct="1">
              <a:lnSpc>
                <a:spcPct val="80000"/>
              </a:lnSpc>
            </a:pPr>
            <a:endParaRPr lang="zh-CN" altLang="en-US" sz="2800" b="1" smtClean="0">
              <a:solidFill>
                <a:srgbClr val="990099"/>
              </a:solidFill>
              <a:ea typeface="楷体_GB2312" pitchFamily="49" charset="-122"/>
            </a:endParaRPr>
          </a:p>
          <a:p>
            <a:pPr eaLnBrk="1" hangingPunct="1">
              <a:lnSpc>
                <a:spcPct val="80000"/>
              </a:lnSpc>
            </a:pPr>
            <a:r>
              <a:rPr lang="zh-CN" altLang="en-US" sz="2800" b="1" smtClean="0">
                <a:solidFill>
                  <a:srgbClr val="990099"/>
                </a:solidFill>
                <a:ea typeface="楷体_GB2312" pitchFamily="49" charset="-122"/>
              </a:rPr>
              <a:t>对于连续激光来讲一般光强比脉冲激光弱得多，因此腔外倍频效率很低。由于激光器腔内的光强比腔外输出光束的光强至少大一个量级，所以为了提高效率，连续激光的倍频几乎都采用腔内倍频技术</a:t>
            </a:r>
            <a:r>
              <a:rPr lang="en-US" altLang="zh-CN" sz="2800" b="1" smtClean="0">
                <a:solidFill>
                  <a:srgbClr val="990099"/>
                </a:solidFill>
                <a:ea typeface="楷体_GB2312" pitchFamily="49" charset="-122"/>
              </a:rPr>
              <a:t>.</a:t>
            </a:r>
            <a:endParaRPr lang="en-US" altLang="zh-CN" sz="2800" b="1" smtClean="0">
              <a:solidFill>
                <a:srgbClr val="990099"/>
              </a:solidFill>
              <a:latin typeface="Times New Roman" panose="02020603050405020304" pitchFamily="18" charset="0"/>
              <a:ea typeface="楷体_GB2312" pitchFamily="49" charset="-122"/>
            </a:endParaRPr>
          </a:p>
        </p:txBody>
      </p:sp>
      <p:sp>
        <p:nvSpPr>
          <p:cNvPr id="9219" name="Text Box 5"/>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a:t>
            </a:r>
            <a:endParaRPr lang="zh-CN" altLang="en-US" sz="3200" b="1">
              <a:solidFill>
                <a:srgbClr val="0000CC"/>
              </a:solidFill>
            </a:endParaRPr>
          </a:p>
        </p:txBody>
      </p:sp>
    </p:spTree>
    <p:extLst>
      <p:ext uri="{BB962C8B-B14F-4D97-AF65-F5344CB8AC3E}">
        <p14:creationId xmlns:p14="http://schemas.microsoft.com/office/powerpoint/2010/main" val="81831956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 calcmode="lin" valueType="num">
                                      <p:cBhvr additive="base">
                                        <p:cTn id="7" dur="500" fill="hold"/>
                                        <p:tgtEl>
                                          <p:spTgt spid="1741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7412">
                                            <p:txEl>
                                              <p:pRg st="2" end="2"/>
                                            </p:txEl>
                                          </p:spTgt>
                                        </p:tgtEl>
                                        <p:attrNameLst>
                                          <p:attrName>style.visibility</p:attrName>
                                        </p:attrNameLst>
                                      </p:cBhvr>
                                      <p:to>
                                        <p:strVal val="visible"/>
                                      </p:to>
                                    </p:set>
                                    <p:anim calcmode="lin" valueType="num">
                                      <p:cBhvr additive="base">
                                        <p:cTn id="13" dur="500" fill="hold"/>
                                        <p:tgtEl>
                                          <p:spTgt spid="1741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709" y="947991"/>
            <a:ext cx="9144000" cy="2272366"/>
          </a:xfrm>
          <a:prstGeom prst="rect">
            <a:avLst/>
          </a:prstGeom>
        </p:spPr>
      </p:pic>
      <p:sp>
        <p:nvSpPr>
          <p:cNvPr id="5" name="Text Box 5"/>
          <p:cNvSpPr txBox="1">
            <a:spLocks noChangeArrowheads="1"/>
          </p:cNvSpPr>
          <p:nvPr/>
        </p:nvSpPr>
        <p:spPr bwMode="auto">
          <a:xfrm>
            <a:off x="879475" y="227013"/>
            <a:ext cx="710803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en-US" altLang="zh-CN" sz="3200" b="1" dirty="0" smtClean="0">
                <a:solidFill>
                  <a:schemeClr val="bg1"/>
                </a:solidFill>
              </a:rPr>
              <a:t>SHG(Second Harmonic Generation)</a:t>
            </a:r>
            <a:endParaRPr lang="zh-CN" altLang="en-US" sz="3200" b="1" dirty="0">
              <a:solidFill>
                <a:srgbClr val="0000CC"/>
              </a:solidFill>
            </a:endParaRPr>
          </a:p>
        </p:txBody>
      </p:sp>
      <p:pic>
        <p:nvPicPr>
          <p:cNvPr id="40962" name="Picture 2" descr="https://upload.wikimedia.org/wikipedia/commons/f/f4/Electron_asymmetric_motion_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982877"/>
            <a:ext cx="285750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3569086" y="5151487"/>
            <a:ext cx="5318195" cy="1013817"/>
            <a:chOff x="3569086" y="5151487"/>
            <a:chExt cx="5318195" cy="1013817"/>
          </a:xfrm>
        </p:grpSpPr>
        <p:graphicFrame>
          <p:nvGraphicFramePr>
            <p:cNvPr id="8" name="Object 14"/>
            <p:cNvGraphicFramePr>
              <a:graphicFrameLocks noChangeAspect="1"/>
            </p:cNvGraphicFramePr>
            <p:nvPr>
              <p:extLst>
                <p:ext uri="{D42A27DB-BD31-4B8C-83A1-F6EECF244321}">
                  <p14:modId xmlns:p14="http://schemas.microsoft.com/office/powerpoint/2010/main" val="3556191713"/>
                </p:ext>
              </p:extLst>
            </p:nvPr>
          </p:nvGraphicFramePr>
          <p:xfrm>
            <a:off x="3569086" y="5151487"/>
            <a:ext cx="5318195" cy="1008112"/>
          </p:xfrm>
          <a:graphic>
            <a:graphicData uri="http://schemas.openxmlformats.org/presentationml/2006/ole">
              <mc:AlternateContent xmlns:mc="http://schemas.openxmlformats.org/markup-compatibility/2006">
                <mc:Choice xmlns:v="urn:schemas-microsoft-com:vml" Requires="v">
                  <p:oleObj spid="_x0000_s40983" name="Equation" r:id="rId5" imgW="2552400" imgH="482400" progId="Equation.DSMT4">
                    <p:embed/>
                  </p:oleObj>
                </mc:Choice>
                <mc:Fallback>
                  <p:oleObj name="Equation" r:id="rId5" imgW="255240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086" y="5151487"/>
                          <a:ext cx="5318195" cy="1008112"/>
                        </a:xfrm>
                        <a:prstGeom prst="rect">
                          <a:avLst/>
                        </a:prstGeom>
                        <a:noFill/>
                        <a:ln>
                          <a:noFill/>
                        </a:ln>
                        <a:effectLst/>
                        <a:extLst/>
                      </p:spPr>
                    </p:pic>
                  </p:oleObj>
                </mc:Fallback>
              </mc:AlternateContent>
            </a:graphicData>
          </a:graphic>
        </p:graphicFrame>
        <p:sp>
          <p:nvSpPr>
            <p:cNvPr id="7" name="矩形 6"/>
            <p:cNvSpPr/>
            <p:nvPr/>
          </p:nvSpPr>
          <p:spPr bwMode="auto">
            <a:xfrm>
              <a:off x="6213620" y="5661248"/>
              <a:ext cx="864096" cy="504056"/>
            </a:xfrm>
            <a:prstGeom prst="rect">
              <a:avLst/>
            </a:prstGeom>
            <a:noFill/>
            <a:ln w="9525" cap="flat" cmpd="sng" algn="ctr">
              <a:solidFill>
                <a:srgbClr val="FF33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p:txBody>
        </p:sp>
      </p:grpSp>
      <p:pic>
        <p:nvPicPr>
          <p:cNvPr id="9" name="图片 8"/>
          <p:cNvPicPr>
            <a:picLocks noChangeAspect="1"/>
          </p:cNvPicPr>
          <p:nvPr/>
        </p:nvPicPr>
        <p:blipFill>
          <a:blip r:embed="rId7"/>
          <a:stretch>
            <a:fillRect/>
          </a:stretch>
        </p:blipFill>
        <p:spPr>
          <a:xfrm>
            <a:off x="1979712" y="3187477"/>
            <a:ext cx="4074360" cy="1305947"/>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386634737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5"/>
          <p:cNvSpPr>
            <a:spLocks noGrp="1" noChangeArrowheads="1"/>
          </p:cNvSpPr>
          <p:nvPr>
            <p:ph type="body" idx="1"/>
          </p:nvPr>
        </p:nvSpPr>
        <p:spPr bwMode="auto">
          <a:xfrm>
            <a:off x="615950" y="2133600"/>
            <a:ext cx="7772400" cy="10080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r>
              <a:rPr lang="zh-CN" altLang="en-US" sz="2800" b="1" smtClean="0">
                <a:solidFill>
                  <a:srgbClr val="990099"/>
                </a:solidFill>
                <a:ea typeface="楷体_GB2312" pitchFamily="49" charset="-122"/>
              </a:rPr>
              <a:t>利用非共线相位匹配技术使得只有两束光叠加在一起时才能获得有效的倍频信号</a:t>
            </a:r>
          </a:p>
        </p:txBody>
      </p:sp>
      <p:graphicFrame>
        <p:nvGraphicFramePr>
          <p:cNvPr id="18438" name="Object 6"/>
          <p:cNvGraphicFramePr>
            <a:graphicFrameLocks noChangeAspect="1"/>
          </p:cNvGraphicFramePr>
          <p:nvPr/>
        </p:nvGraphicFramePr>
        <p:xfrm>
          <a:off x="1462088" y="3514725"/>
          <a:ext cx="3757612" cy="1066800"/>
        </p:xfrm>
        <a:graphic>
          <a:graphicData uri="http://schemas.openxmlformats.org/presentationml/2006/ole">
            <mc:AlternateContent xmlns:mc="http://schemas.openxmlformats.org/markup-compatibility/2006">
              <mc:Choice xmlns:v="urn:schemas-microsoft-com:vml" Requires="v">
                <p:oleObj spid="_x0000_s37934" name="公式" r:id="rId3" imgW="1790700" imgH="508000" progId="Equation.3">
                  <p:embed/>
                </p:oleObj>
              </mc:Choice>
              <mc:Fallback>
                <p:oleObj name="公式" r:id="rId3" imgW="17907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088" y="3514725"/>
                        <a:ext cx="3757612"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7"/>
          <p:cNvSpPr txBox="1">
            <a:spLocks noChangeArrowheads="1"/>
          </p:cNvSpPr>
          <p:nvPr/>
        </p:nvSpPr>
        <p:spPr bwMode="auto">
          <a:xfrm>
            <a:off x="703263" y="5219700"/>
            <a:ext cx="73977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algn="just">
              <a:buFontTx/>
              <a:buChar char="•"/>
            </a:pPr>
            <a:r>
              <a:rPr kumimoji="1" lang="zh-CN" altLang="en-US" sz="2800" b="1">
                <a:solidFill>
                  <a:srgbClr val="990099"/>
                </a:solidFill>
                <a:latin typeface="楷体_GB2312" pitchFamily="49" charset="-122"/>
                <a:ea typeface="楷体_GB2312" pitchFamily="49" charset="-122"/>
              </a:rPr>
              <a:t>光电流是延迟时间的函数，而且Ｉ</a:t>
            </a:r>
            <a:r>
              <a:rPr kumimoji="1" lang="en-US" altLang="zh-CN" sz="2800" b="1" baseline="-25000">
                <a:solidFill>
                  <a:srgbClr val="990099"/>
                </a:solidFill>
                <a:latin typeface="楷体_GB2312" pitchFamily="49" charset="-122"/>
                <a:ea typeface="楷体_GB2312" pitchFamily="49" charset="-122"/>
              </a:rPr>
              <a:t>2</a:t>
            </a:r>
            <a:r>
              <a:rPr kumimoji="1" lang="en-US" altLang="zh-CN" sz="2800" b="1" baseline="-25000">
                <a:solidFill>
                  <a:srgbClr val="990099"/>
                </a:solidFill>
                <a:latin typeface="楷体_GB2312" pitchFamily="49" charset="-122"/>
                <a:ea typeface="楷体_GB2312" pitchFamily="49" charset="-122"/>
                <a:sym typeface="Symbol" panose="05050102010706020507" pitchFamily="18" charset="2"/>
              </a:rPr>
              <a:t></a:t>
            </a:r>
            <a:r>
              <a:rPr kumimoji="1" lang="zh-CN" altLang="en-US" sz="2800" b="1">
                <a:solidFill>
                  <a:srgbClr val="990099"/>
                </a:solidFill>
                <a:latin typeface="楷体_GB2312" pitchFamily="49" charset="-122"/>
                <a:ea typeface="楷体_GB2312" pitchFamily="49" charset="-122"/>
              </a:rPr>
              <a:t>（</a:t>
            </a:r>
            <a:r>
              <a:rPr kumimoji="1" lang="en-US" altLang="zh-CN" sz="2800" b="1">
                <a:solidFill>
                  <a:srgbClr val="990099"/>
                </a:solidFill>
                <a:latin typeface="楷体_GB2312" pitchFamily="49" charset="-122"/>
                <a:ea typeface="楷体_GB2312" pitchFamily="49" charset="-122"/>
              </a:rPr>
              <a:t>τ</a:t>
            </a:r>
            <a:r>
              <a:rPr kumimoji="1" lang="zh-CN" altLang="en-US" sz="2800" b="1">
                <a:solidFill>
                  <a:srgbClr val="990099"/>
                </a:solidFill>
                <a:latin typeface="楷体_GB2312" pitchFamily="49" charset="-122"/>
                <a:ea typeface="楷体_GB2312" pitchFamily="49" charset="-122"/>
              </a:rPr>
              <a:t>）的函数关系直接反映了光脉冲的形状。</a:t>
            </a:r>
          </a:p>
        </p:txBody>
      </p:sp>
      <p:sp>
        <p:nvSpPr>
          <p:cNvPr id="18440" name="Rectangle 8"/>
          <p:cNvSpPr>
            <a:spLocks noChangeArrowheads="1"/>
          </p:cNvSpPr>
          <p:nvPr/>
        </p:nvSpPr>
        <p:spPr bwMode="auto">
          <a:xfrm>
            <a:off x="250825" y="1316038"/>
            <a:ext cx="631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b="1">
                <a:solidFill>
                  <a:srgbClr val="FF3300"/>
                </a:solidFill>
              </a:rPr>
              <a:t>光倍频用于超短脉冲信号处理和时间宽度测量</a:t>
            </a:r>
          </a:p>
        </p:txBody>
      </p:sp>
      <p:sp>
        <p:nvSpPr>
          <p:cNvPr id="10246" name="Text Box 9"/>
          <p:cNvSpPr txBox="1">
            <a:spLocks noChangeArrowheads="1"/>
          </p:cNvSpPr>
          <p:nvPr/>
        </p:nvSpPr>
        <p:spPr bwMode="auto">
          <a:xfrm>
            <a:off x="879475" y="227013"/>
            <a:ext cx="2224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a:t>
            </a:r>
            <a:endParaRPr lang="zh-CN" altLang="en-US" sz="3200" b="1">
              <a:solidFill>
                <a:srgbClr val="0000CC"/>
              </a:solidFill>
            </a:endParaRPr>
          </a:p>
        </p:txBody>
      </p:sp>
    </p:spTree>
    <p:extLst>
      <p:ext uri="{BB962C8B-B14F-4D97-AF65-F5344CB8AC3E}">
        <p14:creationId xmlns:p14="http://schemas.microsoft.com/office/powerpoint/2010/main" val="279339688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additive="base">
                                        <p:cTn id="7" dur="500" fill="hold"/>
                                        <p:tgtEl>
                                          <p:spTgt spid="18440"/>
                                        </p:tgtEl>
                                        <p:attrNameLst>
                                          <p:attrName>ppt_x</p:attrName>
                                        </p:attrNameLst>
                                      </p:cBhvr>
                                      <p:tavLst>
                                        <p:tav tm="0">
                                          <p:val>
                                            <p:strVal val="0-#ppt_w/2"/>
                                          </p:val>
                                        </p:tav>
                                        <p:tav tm="100000">
                                          <p:val>
                                            <p:strVal val="#ppt_x"/>
                                          </p:val>
                                        </p:tav>
                                      </p:tavLst>
                                    </p:anim>
                                    <p:anim calcmode="lin" valueType="num">
                                      <p:cBhvr additive="base">
                                        <p:cTn id="8" dur="500" fill="hold"/>
                                        <p:tgtEl>
                                          <p:spTgt spid="184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7">
                                            <p:txEl>
                                              <p:pRg st="0" end="0"/>
                                            </p:txEl>
                                          </p:spTgt>
                                        </p:tgtEl>
                                        <p:attrNameLst>
                                          <p:attrName>style.visibility</p:attrName>
                                        </p:attrNameLst>
                                      </p:cBhvr>
                                      <p:to>
                                        <p:strVal val="visible"/>
                                      </p:to>
                                    </p:set>
                                    <p:anim calcmode="lin" valueType="num">
                                      <p:cBhvr additive="base">
                                        <p:cTn id="13" dur="500" fill="hold"/>
                                        <p:tgtEl>
                                          <p:spTgt spid="1843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anim calcmode="lin" valueType="num">
                                      <p:cBhvr additive="base">
                                        <p:cTn id="19" dur="500" fill="hold"/>
                                        <p:tgtEl>
                                          <p:spTgt spid="18438"/>
                                        </p:tgtEl>
                                        <p:attrNameLst>
                                          <p:attrName>ppt_x</p:attrName>
                                        </p:attrNameLst>
                                      </p:cBhvr>
                                      <p:tavLst>
                                        <p:tav tm="0">
                                          <p:val>
                                            <p:strVal val="#ppt_x"/>
                                          </p:val>
                                        </p:tav>
                                        <p:tav tm="100000">
                                          <p:val>
                                            <p:strVal val="#ppt_x"/>
                                          </p:val>
                                        </p:tav>
                                      </p:tavLst>
                                    </p:anim>
                                    <p:anim calcmode="lin" valueType="num">
                                      <p:cBhvr additive="base">
                                        <p:cTn id="20"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9"/>
                                        </p:tgtEl>
                                        <p:attrNameLst>
                                          <p:attrName>style.visibility</p:attrName>
                                        </p:attrNameLst>
                                      </p:cBhvr>
                                      <p:to>
                                        <p:strVal val="visible"/>
                                      </p:to>
                                    </p:set>
                                    <p:anim calcmode="lin" valueType="num">
                                      <p:cBhvr additive="base">
                                        <p:cTn id="25" dur="500" fill="hold"/>
                                        <p:tgtEl>
                                          <p:spTgt spid="18439"/>
                                        </p:tgtEl>
                                        <p:attrNameLst>
                                          <p:attrName>ppt_x</p:attrName>
                                        </p:attrNameLst>
                                      </p:cBhvr>
                                      <p:tavLst>
                                        <p:tav tm="0">
                                          <p:val>
                                            <p:strVal val="#ppt_x"/>
                                          </p:val>
                                        </p:tav>
                                        <p:tav tm="100000">
                                          <p:val>
                                            <p:strVal val="#ppt_x"/>
                                          </p:val>
                                        </p:tav>
                                      </p:tavLst>
                                    </p:anim>
                                    <p:anim calcmode="lin" valueType="num">
                                      <p:cBhvr additive="base">
                                        <p:cTn id="26" dur="500" fill="hold"/>
                                        <p:tgtEl>
                                          <p:spTgt spid="18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P spid="18439" grpId="0"/>
      <p:bldP spid="184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9716" y="116633"/>
            <a:ext cx="4358308" cy="792088"/>
          </a:xfrm>
        </p:spPr>
        <p:txBody>
          <a:bodyPr/>
          <a:lstStyle/>
          <a:p>
            <a:r>
              <a:rPr lang="zh-CN" altLang="en-US" dirty="0" smtClean="0">
                <a:solidFill>
                  <a:schemeClr val="bg1"/>
                </a:solidFill>
              </a:rPr>
              <a:t>对称性的要求</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743351" y="1052736"/>
            <a:ext cx="7573065" cy="5743222"/>
          </a:xfrm>
          <a:prstGeom prst="rect">
            <a:avLst/>
          </a:prstGeom>
        </p:spPr>
      </p:pic>
    </p:spTree>
    <p:extLst>
      <p:ext uri="{BB962C8B-B14F-4D97-AF65-F5344CB8AC3E}">
        <p14:creationId xmlns:p14="http://schemas.microsoft.com/office/powerpoint/2010/main" val="59996447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2362685"/>
            <a:ext cx="9144000" cy="4473773"/>
          </a:xfrm>
          <a:prstGeom prst="rect">
            <a:avLst/>
          </a:prstGeom>
        </p:spPr>
      </p:pic>
      <p:sp>
        <p:nvSpPr>
          <p:cNvPr id="5" name="标题 1"/>
          <p:cNvSpPr>
            <a:spLocks noGrp="1"/>
          </p:cNvSpPr>
          <p:nvPr>
            <p:ph type="title"/>
          </p:nvPr>
        </p:nvSpPr>
        <p:spPr>
          <a:xfrm>
            <a:off x="429716" y="116633"/>
            <a:ext cx="4358308" cy="792088"/>
          </a:xfrm>
        </p:spPr>
        <p:txBody>
          <a:bodyPr/>
          <a:lstStyle/>
          <a:p>
            <a:r>
              <a:rPr lang="zh-CN" altLang="en-US" dirty="0" smtClean="0">
                <a:solidFill>
                  <a:schemeClr val="bg1"/>
                </a:solidFill>
              </a:rPr>
              <a:t>对称性的要求</a:t>
            </a:r>
            <a:endParaRPr lang="zh-CN" altLang="en-US" dirty="0">
              <a:solidFill>
                <a:schemeClr val="bg1"/>
              </a:solidFill>
            </a:endParaRPr>
          </a:p>
        </p:txBody>
      </p:sp>
      <p:pic>
        <p:nvPicPr>
          <p:cNvPr id="6" name="图片 5"/>
          <p:cNvPicPr>
            <a:picLocks noChangeAspect="1"/>
          </p:cNvPicPr>
          <p:nvPr/>
        </p:nvPicPr>
        <p:blipFill rotWithShape="1">
          <a:blip r:embed="rId3"/>
          <a:srcRect l="3023" t="19656" r="209" b="22889"/>
          <a:stretch/>
        </p:blipFill>
        <p:spPr>
          <a:xfrm>
            <a:off x="6827398" y="994532"/>
            <a:ext cx="2304256" cy="1368153"/>
          </a:xfrm>
          <a:prstGeom prst="rect">
            <a:avLst/>
          </a:prstGeom>
        </p:spPr>
      </p:pic>
      <p:pic>
        <p:nvPicPr>
          <p:cNvPr id="7" name="图片 6"/>
          <p:cNvPicPr>
            <a:picLocks noChangeAspect="1"/>
          </p:cNvPicPr>
          <p:nvPr/>
        </p:nvPicPr>
        <p:blipFill>
          <a:blip r:embed="rId4"/>
          <a:stretch>
            <a:fillRect/>
          </a:stretch>
        </p:blipFill>
        <p:spPr>
          <a:xfrm>
            <a:off x="5436096" y="1007138"/>
            <a:ext cx="1048646" cy="1691365"/>
          </a:xfrm>
          <a:prstGeom prst="rect">
            <a:avLst/>
          </a:prstGeom>
        </p:spPr>
      </p:pic>
      <p:sp>
        <p:nvSpPr>
          <p:cNvPr id="8" name="文本框 7"/>
          <p:cNvSpPr txBox="1"/>
          <p:nvPr/>
        </p:nvSpPr>
        <p:spPr>
          <a:xfrm>
            <a:off x="1601924" y="1391155"/>
            <a:ext cx="2232248"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ltLang="zh-CN" dirty="0" smtClean="0"/>
              <a:t>Corona Poling</a:t>
            </a:r>
            <a:endParaRPr lang="zh-CN" altLang="en-US" dirty="0"/>
          </a:p>
        </p:txBody>
      </p:sp>
    </p:spTree>
    <p:extLst>
      <p:ext uri="{BB962C8B-B14F-4D97-AF65-F5344CB8AC3E}">
        <p14:creationId xmlns:p14="http://schemas.microsoft.com/office/powerpoint/2010/main" val="39818278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88640"/>
            <a:ext cx="7886700" cy="687611"/>
          </a:xfrm>
        </p:spPr>
        <p:txBody>
          <a:bodyPr/>
          <a:lstStyle/>
          <a:p>
            <a:r>
              <a:rPr lang="zh-CN" altLang="en-US" dirty="0" smtClean="0"/>
              <a:t>提 醒</a:t>
            </a:r>
            <a:endParaRPr lang="zh-CN" altLang="en-US" dirty="0"/>
          </a:p>
        </p:txBody>
      </p:sp>
      <p:sp>
        <p:nvSpPr>
          <p:cNvPr id="3" name="内容占位符 2"/>
          <p:cNvSpPr>
            <a:spLocks noGrp="1"/>
          </p:cNvSpPr>
          <p:nvPr>
            <p:ph idx="1"/>
          </p:nvPr>
        </p:nvSpPr>
        <p:spPr>
          <a:xfrm>
            <a:off x="2771800" y="2564904"/>
            <a:ext cx="4087366" cy="2323455"/>
          </a:xfrm>
        </p:spPr>
        <p:txBody>
          <a:bodyPr/>
          <a:lstStyle/>
          <a:p>
            <a:r>
              <a:rPr lang="zh-CN" altLang="en-US" dirty="0"/>
              <a:t>下</a:t>
            </a:r>
            <a:r>
              <a:rPr lang="zh-CN" altLang="en-US" dirty="0" smtClean="0"/>
              <a:t>周五考试！</a:t>
            </a:r>
            <a:endParaRPr lang="en-US" altLang="zh-CN" dirty="0" smtClean="0"/>
          </a:p>
          <a:p>
            <a:endParaRPr lang="en-US" altLang="zh-CN" dirty="0" smtClean="0"/>
          </a:p>
          <a:p>
            <a:r>
              <a:rPr lang="zh-CN" altLang="en-US" dirty="0" smtClean="0"/>
              <a:t>交作品</a:t>
            </a:r>
            <a:endParaRPr lang="en-US" altLang="zh-CN" dirty="0" smtClean="0"/>
          </a:p>
          <a:p>
            <a:pPr marL="0" indent="0">
              <a:buNone/>
            </a:pPr>
            <a:r>
              <a:rPr lang="en-US" altLang="zh-CN" dirty="0"/>
              <a:t> </a:t>
            </a:r>
            <a:r>
              <a:rPr lang="en-US" altLang="zh-CN" dirty="0" smtClean="0"/>
              <a:t>                               </a:t>
            </a:r>
            <a:endParaRPr lang="en-US" altLang="zh-CN" dirty="0"/>
          </a:p>
          <a:p>
            <a:endParaRPr lang="en-US" altLang="zh-CN" dirty="0"/>
          </a:p>
          <a:p>
            <a:pPr marL="0" indent="0">
              <a:buNone/>
            </a:pPr>
            <a:endParaRPr lang="zh-CN" altLang="en-US" dirty="0"/>
          </a:p>
        </p:txBody>
      </p:sp>
    </p:spTree>
    <p:extLst>
      <p:ext uri="{BB962C8B-B14F-4D97-AF65-F5344CB8AC3E}">
        <p14:creationId xmlns:p14="http://schemas.microsoft.com/office/powerpoint/2010/main" val="26274658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127000" y="1096963"/>
            <a:ext cx="2211388"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kumimoji="1" lang="zh-CN" altLang="en-US" sz="2800" b="1">
                <a:solidFill>
                  <a:srgbClr val="FF3300"/>
                </a:solidFill>
                <a:effectLst>
                  <a:outerShdw blurRad="38100" dist="38100" dir="2700000" algn="tl">
                    <a:srgbClr val="C0C0C0"/>
                  </a:outerShdw>
                </a:effectLst>
                <a:latin typeface="Bookman Old Style" panose="02050604050505020204" pitchFamily="18" charset="0"/>
                <a:ea typeface="楷体_GB2312" pitchFamily="49" charset="-122"/>
              </a:rPr>
              <a:t>光混频现象  </a:t>
            </a:r>
          </a:p>
        </p:txBody>
      </p:sp>
      <p:sp>
        <p:nvSpPr>
          <p:cNvPr id="11267" name="Text Box 7"/>
          <p:cNvSpPr txBox="1">
            <a:spLocks noChangeArrowheads="1"/>
          </p:cNvSpPr>
          <p:nvPr/>
        </p:nvSpPr>
        <p:spPr bwMode="auto">
          <a:xfrm>
            <a:off x="879475" y="250825"/>
            <a:ext cx="2449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a:solidFill>
                  <a:schemeClr val="bg1"/>
                </a:solidFill>
              </a:rPr>
              <a:t>二阶非线性  </a:t>
            </a:r>
            <a:endParaRPr lang="zh-CN" altLang="en-US" sz="3200" b="1">
              <a:solidFill>
                <a:srgbClr val="0000CC"/>
              </a:solidFill>
            </a:endParaRPr>
          </a:p>
        </p:txBody>
      </p:sp>
      <p:grpSp>
        <p:nvGrpSpPr>
          <p:cNvPr id="14346" name="Group 10"/>
          <p:cNvGrpSpPr>
            <a:grpSpLocks/>
          </p:cNvGrpSpPr>
          <p:nvPr/>
        </p:nvGrpSpPr>
        <p:grpSpPr bwMode="auto">
          <a:xfrm>
            <a:off x="179388" y="1844675"/>
            <a:ext cx="8824912" cy="4191000"/>
            <a:chOff x="113" y="1162"/>
            <a:chExt cx="5559" cy="2640"/>
          </a:xfrm>
        </p:grpSpPr>
        <p:pic>
          <p:nvPicPr>
            <p:cNvPr id="11269" name="Picture 8" descr="C2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 y="1162"/>
              <a:ext cx="5559"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 Box 9"/>
            <p:cNvSpPr txBox="1">
              <a:spLocks noChangeArrowheads="1"/>
            </p:cNvSpPr>
            <p:nvPr/>
          </p:nvSpPr>
          <p:spPr bwMode="auto">
            <a:xfrm>
              <a:off x="2316" y="3475"/>
              <a:ext cx="5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2800" b="1">
                  <a:solidFill>
                    <a:srgbClr val="990099"/>
                  </a:solidFill>
                  <a:ea typeface="楷体_GB2312" pitchFamily="49" charset="-122"/>
                </a:rPr>
                <a:t>和频</a:t>
              </a:r>
            </a:p>
          </p:txBody>
        </p:sp>
      </p:grpSp>
    </p:spTree>
    <p:extLst>
      <p:ext uri="{BB962C8B-B14F-4D97-AF65-F5344CB8AC3E}">
        <p14:creationId xmlns:p14="http://schemas.microsoft.com/office/powerpoint/2010/main" val="221155842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additive="base">
                                        <p:cTn id="7" dur="500" fill="hold"/>
                                        <p:tgtEl>
                                          <p:spTgt spid="14340"/>
                                        </p:tgtEl>
                                        <p:attrNameLst>
                                          <p:attrName>ppt_x</p:attrName>
                                        </p:attrNameLst>
                                      </p:cBhvr>
                                      <p:tavLst>
                                        <p:tav tm="0">
                                          <p:val>
                                            <p:strVal val="0-#ppt_w/2"/>
                                          </p:val>
                                        </p:tav>
                                        <p:tav tm="100000">
                                          <p:val>
                                            <p:strVal val="#ppt_x"/>
                                          </p:val>
                                        </p:tav>
                                      </p:tavLst>
                                    </p:anim>
                                    <p:anim calcmode="lin" valueType="num">
                                      <p:cBhvr additive="base">
                                        <p:cTn id="8" dur="500" fill="hold"/>
                                        <p:tgtEl>
                                          <p:spTgt spid="143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14346"/>
                                        </p:tgtEl>
                                        <p:attrNameLst>
                                          <p:attrName>style.visibility</p:attrName>
                                        </p:attrNameLst>
                                      </p:cBhvr>
                                      <p:to>
                                        <p:strVal val="visible"/>
                                      </p:to>
                                    </p:set>
                                    <p:animEffect transition="in" filter="diamond(in)">
                                      <p:cBhvr>
                                        <p:cTn id="13"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1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713" y="1196975"/>
            <a:ext cx="4621212" cy="5400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
          <p:cNvSpPr txBox="1">
            <a:spLocks noChangeArrowheads="1"/>
          </p:cNvSpPr>
          <p:nvPr/>
        </p:nvSpPr>
        <p:spPr bwMode="auto">
          <a:xfrm>
            <a:off x="879475" y="250825"/>
            <a:ext cx="2449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rPr>
              <a:t>二阶非线性  </a:t>
            </a:r>
            <a:endParaRPr lang="zh-CN" altLang="en-US" sz="3200" b="1" dirty="0">
              <a:solidFill>
                <a:srgbClr val="0000CC"/>
              </a:solidFill>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C2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594"/>
          <a:stretch>
            <a:fillRect/>
          </a:stretch>
        </p:blipFill>
        <p:spPr bwMode="auto">
          <a:xfrm>
            <a:off x="936625" y="620713"/>
            <a:ext cx="6804025"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4" name="Group 8"/>
          <p:cNvGrpSpPr>
            <a:grpSpLocks/>
          </p:cNvGrpSpPr>
          <p:nvPr/>
        </p:nvGrpSpPr>
        <p:grpSpPr bwMode="auto">
          <a:xfrm>
            <a:off x="179388" y="3008313"/>
            <a:ext cx="8569325" cy="3589337"/>
            <a:chOff x="113" y="1797"/>
            <a:chExt cx="5398" cy="2261"/>
          </a:xfrm>
        </p:grpSpPr>
        <p:sp>
          <p:nvSpPr>
            <p:cNvPr id="12293" name="Rectangle 5"/>
            <p:cNvSpPr>
              <a:spLocks noChangeArrowheads="1"/>
            </p:cNvSpPr>
            <p:nvPr/>
          </p:nvSpPr>
          <p:spPr bwMode="auto">
            <a:xfrm>
              <a:off x="249" y="2160"/>
              <a:ext cx="5262" cy="1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buFontTx/>
                <a:buChar char="•"/>
              </a:pPr>
              <a:r>
                <a:rPr kumimoji="1" lang="zh-CN" altLang="en-US" b="1">
                  <a:solidFill>
                    <a:srgbClr val="990099"/>
                  </a:solidFill>
                  <a:latin typeface="楷体_GB2312" pitchFamily="49" charset="-122"/>
                  <a:ea typeface="楷体_GB2312" pitchFamily="49" charset="-122"/>
                </a:rPr>
                <a:t>光学参量振荡是通过参量散射或荧光引起的噪声光子的放大产生的。参量散射或荧光是指频率为</a:t>
              </a:r>
              <a:r>
                <a:rPr kumimoji="1" lang="en-US" altLang="zh-CN" b="1">
                  <a:solidFill>
                    <a:srgbClr val="990099"/>
                  </a:solidFill>
                  <a:latin typeface="楷体_GB2312" pitchFamily="49" charset="-122"/>
                  <a:ea typeface="楷体_GB2312" pitchFamily="49" charset="-122"/>
                </a:rPr>
                <a:t>ω</a:t>
              </a:r>
              <a:r>
                <a:rPr kumimoji="1" lang="zh-CN" altLang="en-US" b="1">
                  <a:solidFill>
                    <a:srgbClr val="990099"/>
                  </a:solidFill>
                  <a:latin typeface="楷体_GB2312" pitchFamily="49" charset="-122"/>
                  <a:ea typeface="楷体_GB2312" pitchFamily="49" charset="-122"/>
                </a:rPr>
                <a:t>１和</a:t>
              </a:r>
              <a:r>
                <a:rPr kumimoji="1" lang="en-US" altLang="zh-CN" b="1">
                  <a:solidFill>
                    <a:srgbClr val="990099"/>
                  </a:solidFill>
                  <a:latin typeface="楷体_GB2312" pitchFamily="49" charset="-122"/>
                  <a:ea typeface="楷体_GB2312" pitchFamily="49" charset="-122"/>
                </a:rPr>
                <a:t>ω2</a:t>
              </a:r>
              <a:r>
                <a:rPr kumimoji="1" lang="zh-CN" altLang="en-US" b="1">
                  <a:solidFill>
                    <a:srgbClr val="990099"/>
                  </a:solidFill>
                  <a:latin typeface="楷体_GB2312" pitchFamily="49" charset="-122"/>
                  <a:ea typeface="楷体_GB2312" pitchFamily="49" charset="-122"/>
                </a:rPr>
                <a:t>的光子的初始数目为零的参量产生过程。量子力学能够预言这种现象的出现。</a:t>
              </a:r>
              <a:r>
                <a:rPr kumimoji="1" lang="zh-CN" altLang="en-US">
                  <a:solidFill>
                    <a:schemeClr val="tx1"/>
                  </a:solidFill>
                </a:rPr>
                <a:t></a:t>
              </a:r>
            </a:p>
            <a:p>
              <a:pPr eaLnBrk="1" hangingPunct="1">
                <a:buFontTx/>
                <a:buChar char="•"/>
              </a:pPr>
              <a:r>
                <a:rPr kumimoji="1" lang="zh-CN" altLang="en-US" b="1">
                  <a:solidFill>
                    <a:srgbClr val="990099"/>
                  </a:solidFill>
                  <a:ea typeface="楷体_GB2312" pitchFamily="49" charset="-122"/>
                </a:rPr>
                <a:t>这种在非线性晶体内噪声光子的单程参量放大通常称为参量超荧光或光学参量产生。</a:t>
              </a:r>
            </a:p>
            <a:p>
              <a:pPr eaLnBrk="1" hangingPunct="1">
                <a:buFontTx/>
                <a:buChar char="•"/>
              </a:pPr>
              <a:r>
                <a:rPr kumimoji="1" lang="zh-CN" altLang="en-US" b="1">
                  <a:solidFill>
                    <a:srgbClr val="990099"/>
                  </a:solidFill>
                  <a:latin typeface="楷体_GB2312" pitchFamily="49" charset="-122"/>
                  <a:ea typeface="楷体_GB2312" pitchFamily="49" charset="-122"/>
                </a:rPr>
                <a:t>与激光器不同，参量振荡器的增益是单向的，当</a:t>
              </a:r>
              <a:r>
                <a:rPr kumimoji="1" lang="en-US" altLang="zh-CN" b="1">
                  <a:solidFill>
                    <a:srgbClr val="990099"/>
                  </a:solidFill>
                  <a:latin typeface="楷体_GB2312" pitchFamily="49" charset="-122"/>
                  <a:ea typeface="楷体_GB2312" pitchFamily="49" charset="-122"/>
                </a:rPr>
                <a:t>ω1</a:t>
              </a:r>
              <a:r>
                <a:rPr kumimoji="1" lang="zh-CN" altLang="en-US" b="1">
                  <a:solidFill>
                    <a:srgbClr val="990099"/>
                  </a:solidFill>
                  <a:latin typeface="楷体_GB2312" pitchFamily="49" charset="-122"/>
                  <a:ea typeface="楷体_GB2312" pitchFamily="49" charset="-122"/>
                </a:rPr>
                <a:t>和</a:t>
              </a:r>
              <a:r>
                <a:rPr kumimoji="1" lang="en-US" altLang="zh-CN" b="1">
                  <a:solidFill>
                    <a:srgbClr val="990099"/>
                  </a:solidFill>
                  <a:latin typeface="楷体_GB2312" pitchFamily="49" charset="-122"/>
                  <a:ea typeface="楷体_GB2312" pitchFamily="49" charset="-122"/>
                </a:rPr>
                <a:t>ω2</a:t>
              </a:r>
              <a:r>
                <a:rPr kumimoji="1" lang="zh-CN" altLang="en-US" b="1">
                  <a:solidFill>
                    <a:srgbClr val="990099"/>
                  </a:solidFill>
                  <a:latin typeface="楷体_GB2312" pitchFamily="49" charset="-122"/>
                  <a:ea typeface="楷体_GB2312" pitchFamily="49" charset="-122"/>
                </a:rPr>
                <a:t>光经腔镜反射回来通过晶体时将得不到增强反而要受到损失。</a:t>
              </a:r>
              <a:r>
                <a:rPr kumimoji="1" lang="zh-CN" altLang="en-US">
                  <a:solidFill>
                    <a:schemeClr val="tx1"/>
                  </a:solidFill>
                </a:rPr>
                <a:t> </a:t>
              </a:r>
            </a:p>
          </p:txBody>
        </p:sp>
        <p:sp>
          <p:nvSpPr>
            <p:cNvPr id="12294" name="Rectangle 6"/>
            <p:cNvSpPr>
              <a:spLocks noChangeArrowheads="1"/>
            </p:cNvSpPr>
            <p:nvPr/>
          </p:nvSpPr>
          <p:spPr bwMode="auto">
            <a:xfrm>
              <a:off x="113" y="1797"/>
              <a:ext cx="21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kumimoji="1" lang="zh-CN" altLang="en-US" b="1">
                  <a:solidFill>
                    <a:srgbClr val="FF3300"/>
                  </a:solidFill>
                </a:rPr>
                <a:t>光学参量振荡（</a:t>
              </a:r>
              <a:r>
                <a:rPr kumimoji="1" lang="en-US" altLang="zh-CN" b="1">
                  <a:solidFill>
                    <a:srgbClr val="FF3300"/>
                  </a:solidFill>
                </a:rPr>
                <a:t>OPO</a:t>
              </a:r>
              <a:r>
                <a:rPr kumimoji="1" lang="zh-CN" altLang="en-US" b="1">
                  <a:solidFill>
                    <a:srgbClr val="FF3300"/>
                  </a:solidFill>
                </a:rPr>
                <a:t>）</a:t>
              </a:r>
              <a:r>
                <a:rPr kumimoji="1" lang="zh-CN" altLang="en-US">
                  <a:solidFill>
                    <a:schemeClr val="tx1"/>
                  </a:solidFill>
                </a:rPr>
                <a:t> </a:t>
              </a:r>
            </a:p>
          </p:txBody>
        </p:sp>
      </p:grpSp>
      <p:sp>
        <p:nvSpPr>
          <p:cNvPr id="12292" name="Text Box 7"/>
          <p:cNvSpPr txBox="1">
            <a:spLocks noChangeArrowheads="1"/>
          </p:cNvSpPr>
          <p:nvPr/>
        </p:nvSpPr>
        <p:spPr bwMode="auto">
          <a:xfrm>
            <a:off x="879475" y="250825"/>
            <a:ext cx="24495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rgbClr val="FFFFFF"/>
                </a:solidFill>
                <a:latin typeface="Arial" panose="020B0604020202020204" pitchFamily="34" charset="0"/>
                <a:ea typeface="宋体" panose="02010600030101010101" pitchFamily="2" charset="-122"/>
              </a:defRPr>
            </a:lvl1pPr>
            <a:lvl2pPr marL="742950" indent="-285750">
              <a:defRPr sz="2400">
                <a:solidFill>
                  <a:srgbClr val="FFFFFF"/>
                </a:solidFill>
                <a:latin typeface="Arial" panose="020B0604020202020204" pitchFamily="34" charset="0"/>
                <a:ea typeface="宋体" panose="02010600030101010101" pitchFamily="2" charset="-122"/>
              </a:defRPr>
            </a:lvl2pPr>
            <a:lvl3pPr marL="1143000" indent="-228600">
              <a:defRPr sz="2400">
                <a:solidFill>
                  <a:srgbClr val="FFFFFF"/>
                </a:solidFill>
                <a:latin typeface="Arial" panose="020B0604020202020204" pitchFamily="34" charset="0"/>
                <a:ea typeface="宋体" panose="02010600030101010101" pitchFamily="2" charset="-122"/>
              </a:defRPr>
            </a:lvl3pPr>
            <a:lvl4pPr marL="1600200" indent="-228600">
              <a:defRPr sz="2400">
                <a:solidFill>
                  <a:srgbClr val="FFFFFF"/>
                </a:solidFill>
                <a:latin typeface="Arial" panose="020B0604020202020204" pitchFamily="34" charset="0"/>
                <a:ea typeface="宋体" panose="02010600030101010101" pitchFamily="2" charset="-122"/>
              </a:defRPr>
            </a:lvl4pPr>
            <a:lvl5pPr marL="2057400" indent="-228600">
              <a:defRPr sz="2400">
                <a:solidFill>
                  <a:srgbClr val="FFFFFF"/>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FFFF"/>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rPr>
              <a:t>二阶非线性  </a:t>
            </a:r>
            <a:endParaRPr lang="zh-CN" altLang="en-US" sz="3200" b="1" dirty="0">
              <a:solidFill>
                <a:srgbClr val="0000CC"/>
              </a:solidFill>
            </a:endParaRPr>
          </a:p>
        </p:txBody>
      </p:sp>
    </p:spTree>
    <p:extLst>
      <p:ext uri="{BB962C8B-B14F-4D97-AF65-F5344CB8AC3E}">
        <p14:creationId xmlns:p14="http://schemas.microsoft.com/office/powerpoint/2010/main" val="415762554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diamond(in)">
                                      <p:cBhvr>
                                        <p:cTn id="7" dur="500"/>
                                        <p:tgtEl>
                                          <p:spTgt spid="19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9464"/>
                                        </p:tgtEl>
                                        <p:attrNameLst>
                                          <p:attrName>style.visibility</p:attrName>
                                        </p:attrNameLst>
                                      </p:cBhvr>
                                      <p:to>
                                        <p:strVal val="visible"/>
                                      </p:to>
                                    </p:set>
                                    <p:anim calcmode="lin" valueType="num">
                                      <p:cBhvr additive="base">
                                        <p:cTn id="12" dur="500" fill="hold"/>
                                        <p:tgtEl>
                                          <p:spTgt spid="19464"/>
                                        </p:tgtEl>
                                        <p:attrNameLst>
                                          <p:attrName>ppt_x</p:attrName>
                                        </p:attrNameLst>
                                      </p:cBhvr>
                                      <p:tavLst>
                                        <p:tav tm="0">
                                          <p:val>
                                            <p:strVal val="#ppt_x"/>
                                          </p:val>
                                        </p:tav>
                                        <p:tav tm="100000">
                                          <p:val>
                                            <p:strVal val="#ppt_x"/>
                                          </p:val>
                                        </p:tav>
                                      </p:tavLst>
                                    </p:anim>
                                    <p:anim calcmode="lin" valueType="num">
                                      <p:cBhvr additive="base">
                                        <p:cTn id="13" dur="500" fill="hold"/>
                                        <p:tgtEl>
                                          <p:spTgt spid="194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44624"/>
            <a:ext cx="7886700" cy="936104"/>
          </a:xfrm>
        </p:spPr>
        <p:txBody>
          <a:bodyPr/>
          <a:lstStyle/>
          <a:p>
            <a:r>
              <a:rPr lang="zh-CN" altLang="en-US" dirty="0" smtClean="0">
                <a:solidFill>
                  <a:schemeClr val="bg1"/>
                </a:solidFill>
              </a:rPr>
              <a:t>光学参量振荡</a:t>
            </a:r>
            <a:r>
              <a:rPr lang="en-US" altLang="zh-CN" dirty="0" smtClean="0">
                <a:solidFill>
                  <a:schemeClr val="bg1"/>
                </a:solidFill>
              </a:rPr>
              <a:t>(OPO)</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251520" y="4149080"/>
            <a:ext cx="3456384" cy="2047532"/>
          </a:xfrm>
          <a:prstGeom prst="rect">
            <a:avLst/>
          </a:prstGeom>
        </p:spPr>
      </p:pic>
      <p:pic>
        <p:nvPicPr>
          <p:cNvPr id="5" name="图片 4"/>
          <p:cNvPicPr>
            <a:picLocks noChangeAspect="1"/>
          </p:cNvPicPr>
          <p:nvPr/>
        </p:nvPicPr>
        <p:blipFill>
          <a:blip r:embed="rId3"/>
          <a:stretch>
            <a:fillRect/>
          </a:stretch>
        </p:blipFill>
        <p:spPr>
          <a:xfrm>
            <a:off x="683568" y="1471306"/>
            <a:ext cx="7024302" cy="1971171"/>
          </a:xfrm>
          <a:prstGeom prst="rect">
            <a:avLst/>
          </a:prstGeom>
        </p:spPr>
      </p:pic>
      <p:pic>
        <p:nvPicPr>
          <p:cNvPr id="6" name="图片 5"/>
          <p:cNvPicPr>
            <a:picLocks noChangeAspect="1"/>
          </p:cNvPicPr>
          <p:nvPr/>
        </p:nvPicPr>
        <p:blipFill>
          <a:blip r:embed="rId4"/>
          <a:stretch>
            <a:fillRect/>
          </a:stretch>
        </p:blipFill>
        <p:spPr>
          <a:xfrm>
            <a:off x="3851920" y="4509120"/>
            <a:ext cx="5180087" cy="1173162"/>
          </a:xfrm>
          <a:prstGeom prst="rect">
            <a:avLst/>
          </a:prstGeom>
        </p:spPr>
      </p:pic>
    </p:spTree>
    <p:extLst>
      <p:ext uri="{BB962C8B-B14F-4D97-AF65-F5344CB8AC3E}">
        <p14:creationId xmlns:p14="http://schemas.microsoft.com/office/powerpoint/2010/main" val="6349593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 name="Object 3"/>
          <p:cNvGraphicFramePr>
            <a:graphicFrameLocks noChangeAspect="1"/>
          </p:cNvGraphicFramePr>
          <p:nvPr/>
        </p:nvGraphicFramePr>
        <p:xfrm>
          <a:off x="2051050" y="1268413"/>
          <a:ext cx="3551238" cy="696912"/>
        </p:xfrm>
        <a:graphic>
          <a:graphicData uri="http://schemas.openxmlformats.org/presentationml/2006/ole">
            <mc:AlternateContent xmlns:mc="http://schemas.openxmlformats.org/markup-compatibility/2006">
              <mc:Choice xmlns:v="urn:schemas-microsoft-com:vml" Requires="v">
                <p:oleObj spid="_x0000_s10668" name="Equation" r:id="rId3" imgW="1295280" imgH="253800" progId="Equation.DSMT4">
                  <p:embed/>
                </p:oleObj>
              </mc:Choice>
              <mc:Fallback>
                <p:oleObj name="Equation" r:id="rId3" imgW="1295280" imgH="253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268413"/>
                        <a:ext cx="3551238"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AutoShape 4"/>
          <p:cNvSpPr>
            <a:spLocks noChangeArrowheads="1"/>
          </p:cNvSpPr>
          <p:nvPr/>
        </p:nvSpPr>
        <p:spPr bwMode="auto">
          <a:xfrm>
            <a:off x="4856163" y="2166938"/>
            <a:ext cx="2087562" cy="431800"/>
          </a:xfrm>
          <a:prstGeom prst="wedgeRectCallout">
            <a:avLst>
              <a:gd name="adj1" fmla="val -40569"/>
              <a:gd name="adj2" fmla="val -113236"/>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CC0000"/>
                </a:solidFill>
              </a:rPr>
              <a:t>介电常数</a:t>
            </a:r>
          </a:p>
        </p:txBody>
      </p:sp>
      <p:grpSp>
        <p:nvGrpSpPr>
          <p:cNvPr id="10245" name="Group 5"/>
          <p:cNvGrpSpPr>
            <a:grpSpLocks/>
          </p:cNvGrpSpPr>
          <p:nvPr/>
        </p:nvGrpSpPr>
        <p:grpSpPr bwMode="auto">
          <a:xfrm>
            <a:off x="107950" y="2205038"/>
            <a:ext cx="3252788" cy="1130300"/>
            <a:chOff x="68" y="1389"/>
            <a:chExt cx="2049" cy="712"/>
          </a:xfrm>
        </p:grpSpPr>
        <p:sp>
          <p:nvSpPr>
            <p:cNvPr id="10246" name="Text Box 6"/>
            <p:cNvSpPr txBox="1">
              <a:spLocks noChangeArrowheads="1"/>
            </p:cNvSpPr>
            <p:nvPr/>
          </p:nvSpPr>
          <p:spPr bwMode="auto">
            <a:xfrm>
              <a:off x="68" y="1389"/>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线性光学</a:t>
              </a:r>
              <a:r>
                <a:rPr lang="en-US" altLang="zh-CN" b="1">
                  <a:solidFill>
                    <a:srgbClr val="FF3300"/>
                  </a:solidFill>
                </a:rPr>
                <a:t>: </a:t>
              </a:r>
            </a:p>
          </p:txBody>
        </p:sp>
        <p:graphicFrame>
          <p:nvGraphicFramePr>
            <p:cNvPr id="10247" name="Object 7"/>
            <p:cNvGraphicFramePr>
              <a:graphicFrameLocks noChangeAspect="1"/>
            </p:cNvGraphicFramePr>
            <p:nvPr/>
          </p:nvGraphicFramePr>
          <p:xfrm>
            <a:off x="1020" y="1661"/>
            <a:ext cx="1097" cy="440"/>
          </p:xfrm>
          <a:graphic>
            <a:graphicData uri="http://schemas.openxmlformats.org/presentationml/2006/ole">
              <mc:AlternateContent xmlns:mc="http://schemas.openxmlformats.org/markup-compatibility/2006">
                <mc:Choice xmlns:v="urn:schemas-microsoft-com:vml" Requires="v">
                  <p:oleObj spid="_x0000_s10669" name="Equation" r:id="rId5" imgW="634680" imgH="253800" progId="Equation.DSMT4">
                    <p:embed/>
                  </p:oleObj>
                </mc:Choice>
                <mc:Fallback>
                  <p:oleObj name="Equation" r:id="rId5" imgW="634680" imgH="253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1661"/>
                          <a:ext cx="1097"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8" name="Group 8"/>
          <p:cNvGrpSpPr>
            <a:grpSpLocks/>
          </p:cNvGrpSpPr>
          <p:nvPr/>
        </p:nvGrpSpPr>
        <p:grpSpPr bwMode="auto">
          <a:xfrm>
            <a:off x="3635375" y="2692400"/>
            <a:ext cx="2432050" cy="628650"/>
            <a:chOff x="2290" y="1696"/>
            <a:chExt cx="1532" cy="396"/>
          </a:xfrm>
        </p:grpSpPr>
        <p:sp>
          <p:nvSpPr>
            <p:cNvPr id="10249" name="AutoShape 9"/>
            <p:cNvSpPr>
              <a:spLocks noChangeArrowheads="1"/>
            </p:cNvSpPr>
            <p:nvPr/>
          </p:nvSpPr>
          <p:spPr bwMode="auto">
            <a:xfrm>
              <a:off x="2290" y="1819"/>
              <a:ext cx="363" cy="137"/>
            </a:xfrm>
            <a:prstGeom prst="rightArrow">
              <a:avLst>
                <a:gd name="adj1" fmla="val 50000"/>
                <a:gd name="adj2" fmla="val 662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0" name="Object 10"/>
            <p:cNvGraphicFramePr>
              <a:graphicFrameLocks noChangeAspect="1"/>
            </p:cNvGraphicFramePr>
            <p:nvPr/>
          </p:nvGraphicFramePr>
          <p:xfrm>
            <a:off x="2747" y="1696"/>
            <a:ext cx="1075" cy="396"/>
          </p:xfrm>
          <a:graphic>
            <a:graphicData uri="http://schemas.openxmlformats.org/presentationml/2006/ole">
              <mc:AlternateContent xmlns:mc="http://schemas.openxmlformats.org/markup-compatibility/2006">
                <mc:Choice xmlns:v="urn:schemas-microsoft-com:vml" Requires="v">
                  <p:oleObj spid="_x0000_s10670" name="Equation" r:id="rId7" imgW="622080" imgH="228600" progId="Equation.DSMT4">
                    <p:embed/>
                  </p:oleObj>
                </mc:Choice>
                <mc:Fallback>
                  <p:oleObj name="Equation" r:id="rId7" imgW="622080" imgH="228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 y="1696"/>
                          <a:ext cx="1075"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51" name="Text Box 11"/>
          <p:cNvSpPr txBox="1">
            <a:spLocks noChangeArrowheads="1"/>
          </p:cNvSpPr>
          <p:nvPr/>
        </p:nvSpPr>
        <p:spPr bwMode="auto">
          <a:xfrm>
            <a:off x="107950" y="3429000"/>
            <a:ext cx="273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非线性光学</a:t>
            </a:r>
            <a:r>
              <a:rPr lang="en-US" altLang="zh-CN" b="1">
                <a:solidFill>
                  <a:srgbClr val="FF3300"/>
                </a:solidFill>
              </a:rPr>
              <a:t>: </a:t>
            </a:r>
          </a:p>
        </p:txBody>
      </p:sp>
      <p:graphicFrame>
        <p:nvGraphicFramePr>
          <p:cNvPr id="10252" name="Object 12"/>
          <p:cNvGraphicFramePr>
            <a:graphicFrameLocks noChangeAspect="1"/>
          </p:cNvGraphicFramePr>
          <p:nvPr/>
        </p:nvGraphicFramePr>
        <p:xfrm>
          <a:off x="1584325" y="3825875"/>
          <a:ext cx="5189538" cy="523875"/>
        </p:xfrm>
        <a:graphic>
          <a:graphicData uri="http://schemas.openxmlformats.org/presentationml/2006/ole">
            <mc:AlternateContent xmlns:mc="http://schemas.openxmlformats.org/markup-compatibility/2006">
              <mc:Choice xmlns:v="urn:schemas-microsoft-com:vml" Requires="v">
                <p:oleObj spid="_x0000_s10671" name="Equation" r:id="rId9" imgW="1892160" imgH="190440" progId="Equation.DSMT4">
                  <p:embed/>
                </p:oleObj>
              </mc:Choice>
              <mc:Fallback>
                <p:oleObj name="Equation" r:id="rId9" imgW="1892160" imgH="1904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325" y="3825875"/>
                        <a:ext cx="5189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3" name="Text Box 13"/>
          <p:cNvSpPr txBox="1">
            <a:spLocks noChangeArrowheads="1"/>
          </p:cNvSpPr>
          <p:nvPr/>
        </p:nvSpPr>
        <p:spPr bwMode="auto">
          <a:xfrm>
            <a:off x="1655763" y="4354513"/>
            <a:ext cx="227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FF"/>
                </a:solidFill>
              </a:rPr>
              <a:t>P</a:t>
            </a:r>
            <a:r>
              <a:rPr lang="en-US" altLang="zh-CN" b="1" baseline="30000">
                <a:solidFill>
                  <a:srgbClr val="0000FF"/>
                </a:solidFill>
              </a:rPr>
              <a:t>(n</a:t>
            </a:r>
            <a:r>
              <a:rPr lang="zh-CN" altLang="en-US" b="1" baseline="30000">
                <a:solidFill>
                  <a:srgbClr val="0000FF"/>
                </a:solidFill>
              </a:rPr>
              <a:t>）</a:t>
            </a:r>
            <a:r>
              <a:rPr lang="zh-CN" altLang="en-US" b="1">
                <a:solidFill>
                  <a:srgbClr val="0000FF"/>
                </a:solidFill>
              </a:rPr>
              <a:t>：</a:t>
            </a:r>
            <a:r>
              <a:rPr lang="en-US" altLang="zh-CN" b="1">
                <a:solidFill>
                  <a:srgbClr val="0000FF"/>
                </a:solidFill>
              </a:rPr>
              <a:t>n</a:t>
            </a:r>
            <a:r>
              <a:rPr lang="zh-CN" altLang="en-US" b="1">
                <a:solidFill>
                  <a:srgbClr val="0000FF"/>
                </a:solidFill>
              </a:rPr>
              <a:t>阶极化</a:t>
            </a:r>
            <a:r>
              <a:rPr lang="en-US" altLang="zh-CN" b="1">
                <a:solidFill>
                  <a:srgbClr val="0000FF"/>
                </a:solidFill>
              </a:rPr>
              <a:t>.</a:t>
            </a:r>
          </a:p>
        </p:txBody>
      </p:sp>
      <p:graphicFrame>
        <p:nvGraphicFramePr>
          <p:cNvPr id="10254" name="Object 14"/>
          <p:cNvGraphicFramePr>
            <a:graphicFrameLocks noChangeAspect="1"/>
          </p:cNvGraphicFramePr>
          <p:nvPr/>
        </p:nvGraphicFramePr>
        <p:xfrm>
          <a:off x="1547813" y="4905375"/>
          <a:ext cx="6264275" cy="1187450"/>
        </p:xfrm>
        <a:graphic>
          <a:graphicData uri="http://schemas.openxmlformats.org/presentationml/2006/ole">
            <mc:AlternateContent xmlns:mc="http://schemas.openxmlformats.org/markup-compatibility/2006">
              <mc:Choice xmlns:v="urn:schemas-microsoft-com:vml" Requires="v">
                <p:oleObj spid="_x0000_s10672" name="Equation" r:id="rId11" imgW="2552400" imgH="482400" progId="Equation.DSMT4">
                  <p:embed/>
                </p:oleObj>
              </mc:Choice>
              <mc:Fallback>
                <p:oleObj name="Equation" r:id="rId11" imgW="2552400" imgH="48240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905375"/>
                        <a:ext cx="626427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5" name="Text Box 15"/>
          <p:cNvSpPr txBox="1">
            <a:spLocks noChangeArrowheads="1"/>
          </p:cNvSpPr>
          <p:nvPr/>
        </p:nvSpPr>
        <p:spPr bwMode="auto">
          <a:xfrm>
            <a:off x="1643063" y="6142038"/>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b="1">
                <a:solidFill>
                  <a:srgbClr val="0000FF"/>
                </a:solidFill>
                <a:latin typeface="Times New Roman" panose="02020603050405020304" pitchFamily="18" charset="0"/>
                <a:cs typeface="Times New Roman" panose="02020603050405020304" pitchFamily="18" charset="0"/>
              </a:rPr>
              <a:t>χ</a:t>
            </a:r>
            <a:r>
              <a:rPr lang="en-US" altLang="zh-CN" b="1" baseline="30000">
                <a:solidFill>
                  <a:srgbClr val="0000FF"/>
                </a:solidFill>
              </a:rPr>
              <a:t>(n) </a:t>
            </a:r>
            <a:r>
              <a:rPr lang="zh-CN" altLang="en-US" b="1">
                <a:solidFill>
                  <a:srgbClr val="0000FF"/>
                </a:solidFill>
              </a:rPr>
              <a:t>：</a:t>
            </a:r>
            <a:r>
              <a:rPr lang="en-US" altLang="zh-CN" b="1">
                <a:solidFill>
                  <a:srgbClr val="0000FF"/>
                </a:solidFill>
              </a:rPr>
              <a:t>n</a:t>
            </a:r>
            <a:r>
              <a:rPr lang="zh-CN" altLang="en-US" b="1">
                <a:solidFill>
                  <a:srgbClr val="0000FF"/>
                </a:solidFill>
              </a:rPr>
              <a:t>阶极化率</a:t>
            </a:r>
            <a:r>
              <a:rPr lang="en-US" altLang="zh-CN" b="1">
                <a:solidFill>
                  <a:srgbClr val="0000FF"/>
                </a:solidFill>
              </a:rPr>
              <a:t>.</a:t>
            </a:r>
          </a:p>
        </p:txBody>
      </p:sp>
      <p:sp>
        <p:nvSpPr>
          <p:cNvPr id="10257" name="Text Box 17"/>
          <p:cNvSpPr txBox="1">
            <a:spLocks noChangeArrowheads="1"/>
          </p:cNvSpPr>
          <p:nvPr/>
        </p:nvSpPr>
        <p:spPr bwMode="auto">
          <a:xfrm>
            <a:off x="879475" y="227013"/>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3200" b="1">
                <a:solidFill>
                  <a:schemeClr val="bg1"/>
                </a:solidFill>
              </a:rPr>
              <a:t>非线性极化张量</a:t>
            </a:r>
          </a:p>
        </p:txBody>
      </p:sp>
      <p:grpSp>
        <p:nvGrpSpPr>
          <p:cNvPr id="8" name="组合 7"/>
          <p:cNvGrpSpPr/>
          <p:nvPr/>
        </p:nvGrpSpPr>
        <p:grpSpPr>
          <a:xfrm>
            <a:off x="5968882" y="4214954"/>
            <a:ext cx="2059502" cy="1367363"/>
            <a:chOff x="5968882" y="4214954"/>
            <a:chExt cx="2059502" cy="1367363"/>
          </a:xfrm>
          <a:effectLst>
            <a:glow rad="101600">
              <a:schemeClr val="accent1">
                <a:satMod val="175000"/>
                <a:alpha val="40000"/>
              </a:schemeClr>
            </a:glow>
          </a:effectLst>
          <a:scene3d>
            <a:camera prst="orthographicFront">
              <a:rot lat="0" lon="0" rev="0"/>
            </a:camera>
            <a:lightRig rig="balanced" dir="t">
              <a:rot lat="0" lon="0" rev="8700000"/>
            </a:lightRig>
          </a:scene3d>
        </p:grpSpPr>
        <p:sp>
          <p:nvSpPr>
            <p:cNvPr id="6" name="左右箭头 5"/>
            <p:cNvSpPr/>
            <p:nvPr/>
          </p:nvSpPr>
          <p:spPr bwMode="auto">
            <a:xfrm rot="3527782">
              <a:off x="5350484" y="4833352"/>
              <a:ext cx="1367363" cy="130567"/>
            </a:xfrm>
            <a:prstGeom prst="leftRightArrow">
              <a:avLst/>
            </a:prstGeom>
            <a:solidFill>
              <a:srgbClr val="92D050"/>
            </a:solid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p:txBody>
        </p:sp>
        <p:sp>
          <p:nvSpPr>
            <p:cNvPr id="7" name="文本框 6"/>
            <p:cNvSpPr txBox="1"/>
            <p:nvPr/>
          </p:nvSpPr>
          <p:spPr>
            <a:xfrm>
              <a:off x="6012160" y="4509120"/>
              <a:ext cx="2016224" cy="523220"/>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zh-CN" altLang="en-US" sz="2800" dirty="0" smtClean="0">
                  <a:solidFill>
                    <a:srgbClr val="CC00FF"/>
                  </a:solidFill>
                  <a:latin typeface="华文新魏" panose="02010800040101010101" pitchFamily="2" charset="-122"/>
                  <a:ea typeface="华文新魏" panose="02010800040101010101" pitchFamily="2" charset="-122"/>
                </a:rPr>
                <a:t>三阶非线性</a:t>
              </a:r>
              <a:endParaRPr lang="zh-CN" altLang="en-US" sz="2800" dirty="0">
                <a:solidFill>
                  <a:srgbClr val="CC00FF"/>
                </a:solidFill>
                <a:latin typeface="华文新魏" panose="02010800040101010101" pitchFamily="2" charset="-122"/>
                <a:ea typeface="华文新魏" panose="0201080004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1907704" y="1506140"/>
            <a:ext cx="626539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kumimoji="1" lang="zh-CN" altLang="en-US" sz="1000" b="1" dirty="0" smtClean="0">
                <a:solidFill>
                  <a:srgbClr val="990099"/>
                </a:solidFill>
                <a:latin typeface="楷体_GB2312" pitchFamily="49" charset="-122"/>
                <a:ea typeface="楷体_GB2312" pitchFamily="49" charset="-122"/>
              </a:rPr>
              <a:t>  </a:t>
            </a:r>
            <a:endParaRPr kumimoji="1" lang="zh-CN" altLang="en-US" sz="1000" b="1" dirty="0">
              <a:solidFill>
                <a:srgbClr val="990099"/>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sz="2800" b="1" dirty="0" smtClean="0">
                <a:solidFill>
                  <a:schemeClr val="tx1"/>
                </a:solidFill>
                <a:latin typeface="楷体_GB2312" pitchFamily="49" charset="-122"/>
                <a:ea typeface="楷体_GB2312" pitchFamily="49" charset="-122"/>
              </a:rPr>
              <a:t>比</a:t>
            </a:r>
            <a:r>
              <a:rPr kumimoji="1" lang="zh-CN" altLang="en-US" sz="2800" b="1" dirty="0">
                <a:solidFill>
                  <a:schemeClr val="tx1"/>
                </a:solidFill>
                <a:latin typeface="楷体_GB2312" pitchFamily="49" charset="-122"/>
                <a:ea typeface="楷体_GB2312" pitchFamily="49" charset="-122"/>
              </a:rPr>
              <a:t>二阶效应更</a:t>
            </a:r>
            <a:r>
              <a:rPr kumimoji="1" lang="zh-CN" altLang="en-US" sz="2800" b="1" dirty="0" smtClean="0">
                <a:solidFill>
                  <a:schemeClr val="tx1"/>
                </a:solidFill>
                <a:latin typeface="楷体_GB2312" pitchFamily="49" charset="-122"/>
                <a:ea typeface="楷体_GB2312" pitchFamily="49" charset="-122"/>
              </a:rPr>
              <a:t>弱 </a:t>
            </a:r>
            <a:endParaRPr kumimoji="1" lang="en-US" altLang="zh-CN" sz="2800" b="1" dirty="0" smtClean="0">
              <a:solidFill>
                <a:schemeClr val="tx1"/>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sz="2800" b="1" dirty="0" smtClean="0">
                <a:solidFill>
                  <a:schemeClr val="tx1"/>
                </a:solidFill>
                <a:latin typeface="楷体_GB2312" pitchFamily="49" charset="-122"/>
                <a:ea typeface="楷体_GB2312" pitchFamily="49" charset="-122"/>
              </a:rPr>
              <a:t>现象更加丰富</a:t>
            </a:r>
            <a:endParaRPr kumimoji="1" lang="zh-CN" altLang="en-US" sz="2800" b="1" dirty="0">
              <a:solidFill>
                <a:schemeClr val="tx1"/>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sz="2800" b="1" dirty="0" smtClean="0">
                <a:solidFill>
                  <a:schemeClr val="tx1"/>
                </a:solidFill>
                <a:latin typeface="楷体_GB2312" pitchFamily="49" charset="-122"/>
                <a:ea typeface="楷体_GB2312" pitchFamily="49" charset="-122"/>
              </a:rPr>
              <a:t>可以</a:t>
            </a:r>
            <a:r>
              <a:rPr kumimoji="1" lang="zh-CN" altLang="en-US" sz="2800" b="1" dirty="0">
                <a:solidFill>
                  <a:schemeClr val="tx1"/>
                </a:solidFill>
                <a:latin typeface="楷体_GB2312" pitchFamily="49" charset="-122"/>
                <a:ea typeface="楷体_GB2312" pitchFamily="49" charset="-122"/>
              </a:rPr>
              <a:t>通过</a:t>
            </a:r>
            <a:r>
              <a:rPr kumimoji="1" lang="zh-CN" altLang="en-US" sz="2800" b="1" dirty="0" smtClean="0">
                <a:solidFill>
                  <a:schemeClr val="tx1"/>
                </a:solidFill>
                <a:latin typeface="楷体_GB2312" pitchFamily="49" charset="-122"/>
                <a:ea typeface="楷体_GB2312" pitchFamily="49" charset="-122"/>
              </a:rPr>
              <a:t>共振效应来增强</a:t>
            </a:r>
            <a:endParaRPr kumimoji="1" lang="zh-CN" altLang="en-US" sz="2800" b="1" dirty="0">
              <a:solidFill>
                <a:schemeClr val="tx1"/>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sz="2800" b="1" dirty="0" smtClean="0">
                <a:solidFill>
                  <a:schemeClr val="tx1"/>
                </a:solidFill>
                <a:latin typeface="楷体_GB2312" pitchFamily="49" charset="-122"/>
                <a:ea typeface="楷体_GB2312" pitchFamily="49" charset="-122"/>
              </a:rPr>
              <a:t>无对称性要求</a:t>
            </a:r>
            <a:endParaRPr kumimoji="1" lang="en-US" altLang="zh-CN" sz="2800" b="1" dirty="0">
              <a:solidFill>
                <a:schemeClr val="tx1"/>
              </a:solidFill>
              <a:latin typeface="楷体_GB2312" pitchFamily="49" charset="-122"/>
              <a:ea typeface="楷体_GB2312" pitchFamily="49" charset="-122"/>
            </a:endParaRPr>
          </a:p>
        </p:txBody>
      </p:sp>
      <p:sp>
        <p:nvSpPr>
          <p:cNvPr id="20485" name="Text Box 5"/>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a:t>
            </a:r>
            <a:r>
              <a:rPr lang="zh-CN" altLang="en-US" sz="3200" b="1" dirty="0">
                <a:solidFill>
                  <a:schemeClr val="bg1"/>
                </a:solidFill>
              </a:rPr>
              <a:t>特点</a:t>
            </a:r>
            <a:r>
              <a:rPr lang="zh-CN" altLang="en-US" sz="3200" b="1" dirty="0" smtClean="0">
                <a:solidFill>
                  <a:schemeClr val="bg1"/>
                </a:solidFill>
              </a:rPr>
              <a:t>  </a:t>
            </a:r>
            <a:endParaRPr lang="zh-CN" altLang="en-US" sz="3200" b="1" dirty="0">
              <a:solidFill>
                <a:srgbClr val="0000CC"/>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274460959"/>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20564"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6146800" y="3352800"/>
                        <a:ext cx="914400" cy="198438"/>
                      </a:xfrm>
                      <a:prstGeom prst="rect">
                        <a:avLst/>
                      </a:prstGeom>
                    </p:spPr>
                  </p:pic>
                </p:oleObj>
              </mc:Fallback>
            </mc:AlternateContent>
          </a:graphicData>
        </a:graphic>
      </p:graphicFrame>
      <p:pic>
        <p:nvPicPr>
          <p:cNvPr id="6" name="图片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77152" y="2014967"/>
            <a:ext cx="3253695" cy="360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anim calcmode="lin" valueType="num">
                                      <p:cBhvr additive="base">
                                        <p:cTn id="7" dur="500" fill="hold"/>
                                        <p:tgtEl>
                                          <p:spTgt spid="2048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84">
                                            <p:txEl>
                                              <p:pRg st="2" end="2"/>
                                            </p:txEl>
                                          </p:spTgt>
                                        </p:tgtEl>
                                        <p:attrNameLst>
                                          <p:attrName>style.visibility</p:attrName>
                                        </p:attrNameLst>
                                      </p:cBhvr>
                                      <p:to>
                                        <p:strVal val="visible"/>
                                      </p:to>
                                    </p:set>
                                    <p:anim calcmode="lin" valueType="num">
                                      <p:cBhvr additive="base">
                                        <p:cTn id="19" dur="500" fill="hold"/>
                                        <p:tgtEl>
                                          <p:spTgt spid="2048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484">
                                            <p:txEl>
                                              <p:pRg st="3" end="3"/>
                                            </p:txEl>
                                          </p:spTgt>
                                        </p:tgtEl>
                                        <p:attrNameLst>
                                          <p:attrName>style.visibility</p:attrName>
                                        </p:attrNameLst>
                                      </p:cBhvr>
                                      <p:to>
                                        <p:strVal val="visible"/>
                                      </p:to>
                                    </p:set>
                                    <p:anim calcmode="lin" valueType="num">
                                      <p:cBhvr additive="base">
                                        <p:cTn id="25" dur="500" fill="hold"/>
                                        <p:tgtEl>
                                          <p:spTgt spid="2048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484">
                                            <p:txEl>
                                              <p:pRg st="4" end="4"/>
                                            </p:txEl>
                                          </p:spTgt>
                                        </p:tgtEl>
                                        <p:attrNameLst>
                                          <p:attrName>style.visibility</p:attrName>
                                        </p:attrNameLst>
                                      </p:cBhvr>
                                      <p:to>
                                        <p:strVal val="visible"/>
                                      </p:to>
                                    </p:set>
                                    <p:anim calcmode="lin" valueType="num">
                                      <p:cBhvr additive="base">
                                        <p:cTn id="31" dur="500" fill="hold"/>
                                        <p:tgtEl>
                                          <p:spTgt spid="2048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body" sz="half" idx="1"/>
          </p:nvPr>
        </p:nvSpPr>
        <p:spPr bwMode="auto">
          <a:xfrm>
            <a:off x="457200" y="1095672"/>
            <a:ext cx="8218488" cy="103663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b="1" dirty="0">
                <a:solidFill>
                  <a:srgbClr val="990099"/>
                </a:solidFill>
                <a:latin typeface="楷体_GB2312" pitchFamily="49" charset="-122"/>
                <a:ea typeface="楷体_GB2312" pitchFamily="49" charset="-122"/>
              </a:rPr>
              <a:t>在最一般情况下，考虑四个频率                     在介质中混频相互作用。</a:t>
            </a:r>
          </a:p>
        </p:txBody>
      </p:sp>
      <p:graphicFrame>
        <p:nvGraphicFramePr>
          <p:cNvPr id="21516" name="Object 12"/>
          <p:cNvGraphicFramePr>
            <a:graphicFrameLocks noChangeAspect="1"/>
          </p:cNvGraphicFramePr>
          <p:nvPr>
            <p:extLst>
              <p:ext uri="{D42A27DB-BD31-4B8C-83A1-F6EECF244321}">
                <p14:modId xmlns:p14="http://schemas.microsoft.com/office/powerpoint/2010/main" val="1687163312"/>
              </p:ext>
            </p:extLst>
          </p:nvPr>
        </p:nvGraphicFramePr>
        <p:xfrm>
          <a:off x="1600200" y="2278261"/>
          <a:ext cx="5132388" cy="574675"/>
        </p:xfrm>
        <a:graphic>
          <a:graphicData uri="http://schemas.openxmlformats.org/presentationml/2006/ole">
            <mc:AlternateContent xmlns:mc="http://schemas.openxmlformats.org/markup-compatibility/2006">
              <mc:Choice xmlns:v="urn:schemas-microsoft-com:vml" Requires="v">
                <p:oleObj spid="_x0000_s21824" name="公式" r:id="rId3" imgW="2247840" imgH="253800" progId="Equation.3">
                  <p:embed/>
                </p:oleObj>
              </mc:Choice>
              <mc:Fallback>
                <p:oleObj name="公式" r:id="rId3" imgW="2247840" imgH="2538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278261"/>
                        <a:ext cx="5132388"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22" name="Group 18"/>
          <p:cNvGrpSpPr>
            <a:grpSpLocks/>
          </p:cNvGrpSpPr>
          <p:nvPr/>
        </p:nvGrpSpPr>
        <p:grpSpPr bwMode="auto">
          <a:xfrm>
            <a:off x="305515" y="3066123"/>
            <a:ext cx="6000750" cy="1211262"/>
            <a:chOff x="158" y="2205"/>
            <a:chExt cx="3780" cy="763"/>
          </a:xfrm>
        </p:grpSpPr>
        <p:graphicFrame>
          <p:nvGraphicFramePr>
            <p:cNvPr id="21517" name="Object 13"/>
            <p:cNvGraphicFramePr>
              <a:graphicFrameLocks noChangeAspect="1"/>
            </p:cNvGraphicFramePr>
            <p:nvPr/>
          </p:nvGraphicFramePr>
          <p:xfrm>
            <a:off x="958" y="2659"/>
            <a:ext cx="2980" cy="309"/>
          </p:xfrm>
          <a:graphic>
            <a:graphicData uri="http://schemas.openxmlformats.org/presentationml/2006/ole">
              <mc:AlternateContent xmlns:mc="http://schemas.openxmlformats.org/markup-compatibility/2006">
                <mc:Choice xmlns:v="urn:schemas-microsoft-com:vml" Requires="v">
                  <p:oleObj spid="_x0000_s21825" name="公式" r:id="rId5" imgW="2311200" imgH="241200" progId="Equation.3">
                    <p:embed/>
                  </p:oleObj>
                </mc:Choice>
                <mc:Fallback>
                  <p:oleObj name="公式" r:id="rId5" imgW="2311200" imgH="24120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 y="2659"/>
                          <a:ext cx="2980"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9" name="Text Box 15"/>
            <p:cNvSpPr txBox="1">
              <a:spLocks noChangeArrowheads="1"/>
            </p:cNvSpPr>
            <p:nvPr/>
          </p:nvSpPr>
          <p:spPr bwMode="auto">
            <a:xfrm>
              <a:off x="158" y="2205"/>
              <a:ext cx="28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dirty="0">
                  <a:solidFill>
                    <a:srgbClr val="FF3300"/>
                  </a:solidFill>
                  <a:latin typeface="宋体" panose="02010600030101010101" pitchFamily="2" charset="-122"/>
                </a:rPr>
                <a:t> </a:t>
              </a:r>
              <a:r>
                <a:rPr kumimoji="1" lang="zh-CN" altLang="en-US" sz="2800" b="1" dirty="0">
                  <a:solidFill>
                    <a:srgbClr val="FF3300"/>
                  </a:solidFill>
                  <a:latin typeface="宋体" panose="02010600030101010101" pitchFamily="2" charset="-122"/>
                </a:rPr>
                <a:t>三倍频（ＴＨＧ） </a:t>
              </a:r>
            </a:p>
          </p:txBody>
        </p:sp>
      </p:grpSp>
      <p:graphicFrame>
        <p:nvGraphicFramePr>
          <p:cNvPr id="21509" name="Object 5"/>
          <p:cNvGraphicFramePr>
            <a:graphicFrameLocks noGrp="1" noChangeAspect="1"/>
          </p:cNvGraphicFramePr>
          <p:nvPr>
            <p:ph sz="half" idx="2"/>
            <p:extLst>
              <p:ext uri="{D42A27DB-BD31-4B8C-83A1-F6EECF244321}">
                <p14:modId xmlns:p14="http://schemas.microsoft.com/office/powerpoint/2010/main" val="4107895862"/>
              </p:ext>
            </p:extLst>
          </p:nvPr>
        </p:nvGraphicFramePr>
        <p:xfrm>
          <a:off x="6084888" y="1052736"/>
          <a:ext cx="2555875" cy="555625"/>
        </p:xfrm>
        <a:graphic>
          <a:graphicData uri="http://schemas.openxmlformats.org/presentationml/2006/ole">
            <mc:AlternateContent xmlns:mc="http://schemas.openxmlformats.org/markup-compatibility/2006">
              <mc:Choice xmlns:v="urn:schemas-microsoft-com:vml" Requires="v">
                <p:oleObj spid="_x0000_s21826" name="Equation" r:id="rId7" imgW="1054080" imgH="228600" progId="Equation.DSMT4">
                  <p:embed/>
                </p:oleObj>
              </mc:Choice>
              <mc:Fallback>
                <p:oleObj name="Equation" r:id="rId7" imgW="1054080" imgH="228600" progId="Equation.DSMT4">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1052736"/>
                        <a:ext cx="2555875"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21" name="Text Box 17"/>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pic>
        <p:nvPicPr>
          <p:cNvPr id="2" name="图片 1"/>
          <p:cNvPicPr>
            <a:picLocks noChangeAspect="1"/>
          </p:cNvPicPr>
          <p:nvPr/>
        </p:nvPicPr>
        <p:blipFill>
          <a:blip r:embed="rId9"/>
          <a:stretch>
            <a:fillRect/>
          </a:stretch>
        </p:blipFill>
        <p:spPr>
          <a:xfrm>
            <a:off x="971600" y="4941168"/>
            <a:ext cx="3816424" cy="1529647"/>
          </a:xfrm>
          <a:prstGeom prst="rect">
            <a:avLst/>
          </a:prstGeom>
        </p:spPr>
      </p:pic>
      <p:pic>
        <p:nvPicPr>
          <p:cNvPr id="3" name="图片 2"/>
          <p:cNvPicPr>
            <a:picLocks noChangeAspect="1"/>
          </p:cNvPicPr>
          <p:nvPr/>
        </p:nvPicPr>
        <p:blipFill>
          <a:blip r:embed="rId10"/>
          <a:stretch>
            <a:fillRect/>
          </a:stretch>
        </p:blipFill>
        <p:spPr>
          <a:xfrm>
            <a:off x="5512068" y="4483704"/>
            <a:ext cx="1588393" cy="227689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 calcmode="lin" valueType="num">
                                      <p:cBhvr additive="base">
                                        <p:cTn id="7" dur="500" fill="hold"/>
                                        <p:tgtEl>
                                          <p:spTgt spid="215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9"/>
                                        </p:tgtEl>
                                        <p:attrNameLst>
                                          <p:attrName>style.visibility</p:attrName>
                                        </p:attrNameLst>
                                      </p:cBhvr>
                                      <p:to>
                                        <p:strVal val="visible"/>
                                      </p:to>
                                    </p:set>
                                    <p:anim calcmode="lin" valueType="num">
                                      <p:cBhvr additive="base">
                                        <p:cTn id="11" dur="500" fill="hold"/>
                                        <p:tgtEl>
                                          <p:spTgt spid="21509"/>
                                        </p:tgtEl>
                                        <p:attrNameLst>
                                          <p:attrName>ppt_x</p:attrName>
                                        </p:attrNameLst>
                                      </p:cBhvr>
                                      <p:tavLst>
                                        <p:tav tm="0">
                                          <p:val>
                                            <p:strVal val="#ppt_x"/>
                                          </p:val>
                                        </p:tav>
                                        <p:tav tm="100000">
                                          <p:val>
                                            <p:strVal val="#ppt_x"/>
                                          </p:val>
                                        </p:tav>
                                      </p:tavLst>
                                    </p:anim>
                                    <p:anim calcmode="lin" valueType="num">
                                      <p:cBhvr additive="base">
                                        <p:cTn id="12" dur="500" fill="hold"/>
                                        <p:tgtEl>
                                          <p:spTgt spid="2150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516"/>
                                        </p:tgtEl>
                                        <p:attrNameLst>
                                          <p:attrName>style.visibility</p:attrName>
                                        </p:attrNameLst>
                                      </p:cBhvr>
                                      <p:to>
                                        <p:strVal val="visible"/>
                                      </p:to>
                                    </p:set>
                                    <p:anim calcmode="lin" valueType="num">
                                      <p:cBhvr additive="base">
                                        <p:cTn id="15" dur="500" fill="hold"/>
                                        <p:tgtEl>
                                          <p:spTgt spid="21516"/>
                                        </p:tgtEl>
                                        <p:attrNameLst>
                                          <p:attrName>ppt_x</p:attrName>
                                        </p:attrNameLst>
                                      </p:cBhvr>
                                      <p:tavLst>
                                        <p:tav tm="0">
                                          <p:val>
                                            <p:strVal val="#ppt_x"/>
                                          </p:val>
                                        </p:tav>
                                        <p:tav tm="100000">
                                          <p:val>
                                            <p:strVal val="#ppt_x"/>
                                          </p:val>
                                        </p:tav>
                                      </p:tavLst>
                                    </p:anim>
                                    <p:anim calcmode="lin" valueType="num">
                                      <p:cBhvr additive="base">
                                        <p:cTn id="16" dur="500" fill="hold"/>
                                        <p:tgtEl>
                                          <p:spTgt spid="2151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1522"/>
                                        </p:tgtEl>
                                        <p:attrNameLst>
                                          <p:attrName>style.visibility</p:attrName>
                                        </p:attrNameLst>
                                      </p:cBhvr>
                                      <p:to>
                                        <p:strVal val="visible"/>
                                      </p:to>
                                    </p:set>
                                    <p:anim calcmode="lin" valueType="num">
                                      <p:cBhvr additive="base">
                                        <p:cTn id="21" dur="500" fill="hold"/>
                                        <p:tgtEl>
                                          <p:spTgt spid="21522"/>
                                        </p:tgtEl>
                                        <p:attrNameLst>
                                          <p:attrName>ppt_x</p:attrName>
                                        </p:attrNameLst>
                                      </p:cBhvr>
                                      <p:tavLst>
                                        <p:tav tm="0">
                                          <p:val>
                                            <p:strVal val="#ppt_x"/>
                                          </p:val>
                                        </p:tav>
                                        <p:tav tm="100000">
                                          <p:val>
                                            <p:strVal val="#ppt_x"/>
                                          </p:val>
                                        </p:tav>
                                      </p:tavLst>
                                    </p:anim>
                                    <p:anim calcmode="lin" valueType="num">
                                      <p:cBhvr additive="base">
                                        <p:cTn id="22" dur="500" fill="hold"/>
                                        <p:tgtEl>
                                          <p:spTgt spid="215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9"/>
          <p:cNvGrpSpPr>
            <a:grpSpLocks/>
          </p:cNvGrpSpPr>
          <p:nvPr/>
        </p:nvGrpSpPr>
        <p:grpSpPr bwMode="auto">
          <a:xfrm>
            <a:off x="467544" y="1412776"/>
            <a:ext cx="8497887" cy="1728787"/>
            <a:chOff x="249" y="3067"/>
            <a:chExt cx="5353" cy="1089"/>
          </a:xfrm>
        </p:grpSpPr>
        <p:graphicFrame>
          <p:nvGraphicFramePr>
            <p:cNvPr id="6" name="Object 14"/>
            <p:cNvGraphicFramePr>
              <a:graphicFrameLocks noChangeAspect="1"/>
            </p:cNvGraphicFramePr>
            <p:nvPr/>
          </p:nvGraphicFramePr>
          <p:xfrm>
            <a:off x="1070" y="3847"/>
            <a:ext cx="3586" cy="309"/>
          </p:xfrm>
          <a:graphic>
            <a:graphicData uri="http://schemas.openxmlformats.org/presentationml/2006/ole">
              <mc:AlternateContent xmlns:mc="http://schemas.openxmlformats.org/markup-compatibility/2006">
                <mc:Choice xmlns:v="urn:schemas-microsoft-com:vml" Requires="v">
                  <p:oleObj spid="_x0000_s39966" name="公式" r:id="rId3" imgW="2781000" imgH="241200" progId="Equation.3">
                    <p:embed/>
                  </p:oleObj>
                </mc:Choice>
                <mc:Fallback>
                  <p:oleObj name="公式" r:id="rId3" imgW="27810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 y="3847"/>
                          <a:ext cx="3586"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6"/>
            <p:cNvSpPr txBox="1">
              <a:spLocks noChangeArrowheads="1"/>
            </p:cNvSpPr>
            <p:nvPr/>
          </p:nvSpPr>
          <p:spPr bwMode="auto">
            <a:xfrm>
              <a:off x="249" y="3067"/>
              <a:ext cx="5353"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dirty="0">
                  <a:solidFill>
                    <a:schemeClr val="tx1"/>
                  </a:solidFill>
                  <a:latin typeface="Times New Roman" panose="02020603050405020304" pitchFamily="18" charset="0"/>
                </a:rPr>
                <a:t> </a:t>
              </a:r>
              <a:r>
                <a:rPr kumimoji="1" lang="zh-CN" altLang="en-US" sz="2800" b="1" dirty="0">
                  <a:solidFill>
                    <a:srgbClr val="FF3300"/>
                  </a:solidFill>
                  <a:latin typeface="Times New Roman" panose="02020603050405020304" pitchFamily="18" charset="0"/>
                </a:rPr>
                <a:t>饱和吸收（ＳＡ）</a:t>
              </a:r>
            </a:p>
            <a:p>
              <a:pPr algn="just" eaLnBrk="0" hangingPunct="0"/>
              <a:r>
                <a:rPr kumimoji="1" lang="zh-CN" altLang="en-US" sz="2000" dirty="0">
                  <a:solidFill>
                    <a:schemeClr val="tx1"/>
                  </a:solidFill>
                  <a:latin typeface="宋体" panose="02010600030101010101" pitchFamily="2" charset="-122"/>
                </a:rPr>
                <a:t>     </a:t>
              </a:r>
              <a:r>
                <a:rPr kumimoji="1" lang="zh-CN" altLang="en-US" b="1" dirty="0">
                  <a:solidFill>
                    <a:srgbClr val="990099"/>
                  </a:solidFill>
                  <a:latin typeface="宋体" panose="02010600030101010101" pitchFamily="2" charset="-122"/>
                  <a:ea typeface="楷体_GB2312" pitchFamily="49" charset="-122"/>
                </a:rPr>
                <a:t>介质产生的激发使得介质对</a:t>
              </a:r>
              <a:r>
                <a:rPr kumimoji="1" lang="en-US" altLang="zh-CN" b="1" dirty="0">
                  <a:solidFill>
                    <a:srgbClr val="990099"/>
                  </a:solidFill>
                  <a:latin typeface="宋体" panose="02010600030101010101" pitchFamily="2" charset="-122"/>
                  <a:ea typeface="楷体_GB2312" pitchFamily="49" charset="-122"/>
                </a:rPr>
                <a:t>ω</a:t>
              </a:r>
              <a:r>
                <a:rPr kumimoji="1" lang="zh-CN" altLang="en-US" b="1" dirty="0">
                  <a:solidFill>
                    <a:srgbClr val="990099"/>
                  </a:solidFill>
                  <a:latin typeface="宋体" panose="02010600030101010101" pitchFamily="2" charset="-122"/>
                  <a:ea typeface="楷体_GB2312" pitchFamily="49" charset="-122"/>
                </a:rPr>
                <a:t>频率</a:t>
              </a:r>
              <a:r>
                <a:rPr kumimoji="1" lang="zh-CN" altLang="en-US" b="1" dirty="0">
                  <a:solidFill>
                    <a:srgbClr val="990099"/>
                  </a:solidFill>
                  <a:latin typeface="Times New Roman" panose="02020603050405020304" pitchFamily="18" charset="0"/>
                  <a:ea typeface="楷体_GB2312" pitchFamily="49" charset="-122"/>
                </a:rPr>
                <a:t>场的吸收发生变化。 </a:t>
              </a:r>
            </a:p>
          </p:txBody>
        </p:sp>
      </p:grpSp>
      <p:sp>
        <p:nvSpPr>
          <p:cNvPr id="8" name="Text Box 17"/>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pic>
        <p:nvPicPr>
          <p:cNvPr id="9" name="图片 8"/>
          <p:cNvPicPr>
            <a:picLocks noChangeAspect="1"/>
          </p:cNvPicPr>
          <p:nvPr/>
        </p:nvPicPr>
        <p:blipFill>
          <a:blip r:embed="rId5"/>
          <a:stretch>
            <a:fillRect/>
          </a:stretch>
        </p:blipFill>
        <p:spPr>
          <a:xfrm>
            <a:off x="1979712" y="3789040"/>
            <a:ext cx="1879602" cy="895048"/>
          </a:xfrm>
          <a:prstGeom prst="rect">
            <a:avLst/>
          </a:prstGeom>
        </p:spPr>
      </p:pic>
      <p:pic>
        <p:nvPicPr>
          <p:cNvPr id="10" name="图片 9"/>
          <p:cNvPicPr>
            <a:picLocks noChangeAspect="1"/>
          </p:cNvPicPr>
          <p:nvPr/>
        </p:nvPicPr>
        <p:blipFill>
          <a:blip r:embed="rId6"/>
          <a:stretch>
            <a:fillRect/>
          </a:stretch>
        </p:blipFill>
        <p:spPr>
          <a:xfrm>
            <a:off x="179512" y="5013176"/>
            <a:ext cx="5436218" cy="1449383"/>
          </a:xfrm>
          <a:prstGeom prst="rect">
            <a:avLst/>
          </a:prstGeom>
        </p:spPr>
      </p:pic>
      <p:cxnSp>
        <p:nvCxnSpPr>
          <p:cNvPr id="13" name="直接箭头连接符 12"/>
          <p:cNvCxnSpPr>
            <a:stCxn id="9" idx="2"/>
          </p:cNvCxnSpPr>
          <p:nvPr/>
        </p:nvCxnSpPr>
        <p:spPr bwMode="auto">
          <a:xfrm flipH="1">
            <a:off x="2897621" y="4684088"/>
            <a:ext cx="21892" cy="6891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图片 13"/>
          <p:cNvPicPr>
            <a:picLocks noChangeAspect="1"/>
          </p:cNvPicPr>
          <p:nvPr/>
        </p:nvPicPr>
        <p:blipFill>
          <a:blip r:embed="rId7"/>
          <a:stretch>
            <a:fillRect/>
          </a:stretch>
        </p:blipFill>
        <p:spPr>
          <a:xfrm>
            <a:off x="5514012" y="3645024"/>
            <a:ext cx="3399578" cy="1954081"/>
          </a:xfrm>
          <a:prstGeom prst="rect">
            <a:avLst/>
          </a:prstGeom>
        </p:spPr>
      </p:pic>
    </p:spTree>
    <p:extLst>
      <p:ext uri="{BB962C8B-B14F-4D97-AF65-F5344CB8AC3E}">
        <p14:creationId xmlns:p14="http://schemas.microsoft.com/office/powerpoint/2010/main" val="363555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82" name="Group 6"/>
          <p:cNvGrpSpPr>
            <a:grpSpLocks/>
          </p:cNvGrpSpPr>
          <p:nvPr/>
        </p:nvGrpSpPr>
        <p:grpSpPr bwMode="auto">
          <a:xfrm>
            <a:off x="179388" y="1465262"/>
            <a:ext cx="8077200" cy="1963738"/>
            <a:chOff x="384" y="679"/>
            <a:chExt cx="5088" cy="1237"/>
          </a:xfrm>
        </p:grpSpPr>
        <p:sp>
          <p:nvSpPr>
            <p:cNvPr id="24580" name="Text Box 4"/>
            <p:cNvSpPr txBox="1">
              <a:spLocks noChangeArrowheads="1"/>
            </p:cNvSpPr>
            <p:nvPr/>
          </p:nvSpPr>
          <p:spPr bwMode="auto">
            <a:xfrm>
              <a:off x="384" y="679"/>
              <a:ext cx="5088"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FF3300"/>
                  </a:solidFill>
                  <a:latin typeface="Times New Roman" panose="02020603050405020304" pitchFamily="18" charset="0"/>
                </a:rPr>
                <a:t>双光子吸收（ＴＰＡ）</a:t>
              </a:r>
            </a:p>
            <a:p>
              <a:pPr algn="just" eaLnBrk="0" hangingPunct="0"/>
              <a:r>
                <a:rPr kumimoji="1" lang="zh-CN" altLang="en-US" sz="2800" b="1">
                  <a:solidFill>
                    <a:srgbClr val="990099"/>
                  </a:solidFill>
                  <a:latin typeface="楷体_GB2312" pitchFamily="49" charset="-122"/>
                  <a:ea typeface="楷体_GB2312" pitchFamily="49" charset="-122"/>
                </a:rPr>
                <a:t>  由于两个光子能量之和与介质的某两个能级的能量差相等，则入射光电场会产生新的吸收。</a:t>
              </a:r>
            </a:p>
          </p:txBody>
        </p:sp>
        <p:graphicFrame>
          <p:nvGraphicFramePr>
            <p:cNvPr id="24581" name="Object 5"/>
            <p:cNvGraphicFramePr>
              <a:graphicFrameLocks noChangeAspect="1"/>
            </p:cNvGraphicFramePr>
            <p:nvPr/>
          </p:nvGraphicFramePr>
          <p:xfrm>
            <a:off x="961" y="1616"/>
            <a:ext cx="3359" cy="300"/>
          </p:xfrm>
          <a:graphic>
            <a:graphicData uri="http://schemas.openxmlformats.org/presentationml/2006/ole">
              <mc:AlternateContent xmlns:mc="http://schemas.openxmlformats.org/markup-compatibility/2006">
                <mc:Choice xmlns:v="urn:schemas-microsoft-com:vml" Requires="v">
                  <p:oleObj spid="_x0000_s24668" name="Equation" r:id="rId3" imgW="3124080" imgH="279360" progId="Equation.DSMT4">
                    <p:embed/>
                  </p:oleObj>
                </mc:Choice>
                <mc:Fallback>
                  <p:oleObj name="Equation" r:id="rId3" imgW="3124080" imgH="2793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 y="1616"/>
                          <a:ext cx="3359"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84" name="Text Box 8"/>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sp>
        <p:nvSpPr>
          <p:cNvPr id="24585" name="Text Box 9"/>
          <p:cNvSpPr txBox="1">
            <a:spLocks noChangeArrowheads="1"/>
          </p:cNvSpPr>
          <p:nvPr/>
        </p:nvSpPr>
        <p:spPr bwMode="auto">
          <a:xfrm>
            <a:off x="323528" y="3933056"/>
            <a:ext cx="8229600" cy="233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0"/>
              </a:lnSpc>
            </a:pPr>
            <a:endParaRPr kumimoji="1" lang="en-US" altLang="zh-CN" sz="2000" dirty="0">
              <a:solidFill>
                <a:schemeClr val="tx1"/>
              </a:solidFill>
              <a:latin typeface="Times New Roman" panose="02020603050405020304" pitchFamily="18" charset="0"/>
            </a:endParaRPr>
          </a:p>
          <a:p>
            <a:pPr algn="just" eaLnBrk="0" hangingPunct="0">
              <a:lnSpc>
                <a:spcPct val="120000"/>
              </a:lnSpc>
            </a:pPr>
            <a:r>
              <a:rPr kumimoji="1" lang="zh-CN" altLang="en-US" sz="2800" b="1" dirty="0">
                <a:solidFill>
                  <a:srgbClr val="FF3300"/>
                </a:solidFill>
                <a:latin typeface="宋体" panose="02010600030101010101" pitchFamily="2" charset="-122"/>
              </a:rPr>
              <a:t>自相位调制</a:t>
            </a:r>
          </a:p>
          <a:p>
            <a:pPr algn="just" eaLnBrk="0" hangingPunct="0">
              <a:lnSpc>
                <a:spcPct val="200000"/>
              </a:lnSpc>
            </a:pPr>
            <a:r>
              <a:rPr kumimoji="1" lang="zh-CN" altLang="en-US" sz="2800" b="1" dirty="0" smtClean="0">
                <a:solidFill>
                  <a:schemeClr val="accent2"/>
                </a:solidFill>
                <a:latin typeface="楷体_GB2312" pitchFamily="49" charset="-122"/>
                <a:ea typeface="楷体_GB2312" pitchFamily="49" charset="-122"/>
              </a:rPr>
              <a:t>引起脉冲光的频率展宽</a:t>
            </a:r>
            <a:endParaRPr kumimoji="1" lang="en-US" altLang="zh-CN" sz="2800" b="1" dirty="0" smtClean="0">
              <a:solidFill>
                <a:schemeClr val="accent2"/>
              </a:solidFill>
              <a:latin typeface="楷体_GB2312" pitchFamily="49" charset="-122"/>
              <a:ea typeface="楷体_GB2312" pitchFamily="49" charset="-122"/>
            </a:endParaRPr>
          </a:p>
          <a:p>
            <a:pPr algn="just" eaLnBrk="0" hangingPunct="0">
              <a:lnSpc>
                <a:spcPct val="200000"/>
              </a:lnSpc>
            </a:pPr>
            <a:r>
              <a:rPr kumimoji="1" lang="zh-CN" altLang="en-US" sz="2800" b="1" dirty="0" smtClean="0">
                <a:solidFill>
                  <a:schemeClr val="accent2"/>
                </a:solidFill>
                <a:latin typeface="Times New Roman" panose="02020603050405020304" pitchFamily="18" charset="0"/>
                <a:ea typeface="楷体_GB2312" pitchFamily="49" charset="-122"/>
              </a:rPr>
              <a:t>甚至形成超连续白光光谱</a:t>
            </a:r>
            <a:r>
              <a:rPr kumimoji="1" lang="zh-CN" altLang="en-US" sz="2800" dirty="0" smtClean="0">
                <a:solidFill>
                  <a:schemeClr val="tx1"/>
                </a:solidFill>
                <a:latin typeface="Times New Roman" panose="02020603050405020304" pitchFamily="18" charset="0"/>
              </a:rPr>
              <a:t></a:t>
            </a:r>
            <a:endParaRPr kumimoji="1" lang="zh-CN" altLang="en-US" sz="2800" dirty="0">
              <a:solidFill>
                <a:schemeClr val="tx1"/>
              </a:solidFill>
              <a:latin typeface="Times New Roman" panose="02020603050405020304" pitchFamily="18" charset="0"/>
            </a:endParaRPr>
          </a:p>
        </p:txBody>
      </p:sp>
      <p:pic>
        <p:nvPicPr>
          <p:cNvPr id="2" name="图片 1"/>
          <p:cNvPicPr>
            <a:picLocks noChangeAspect="1"/>
          </p:cNvPicPr>
          <p:nvPr/>
        </p:nvPicPr>
        <p:blipFill rotWithShape="1">
          <a:blip r:embed="rId5"/>
          <a:srcRect b="51807"/>
          <a:stretch/>
        </p:blipFill>
        <p:spPr>
          <a:xfrm>
            <a:off x="5580112" y="3524221"/>
            <a:ext cx="3096344" cy="234535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585"/>
                                        </p:tgtEl>
                                        <p:attrNameLst>
                                          <p:attrName>style.visibility</p:attrName>
                                        </p:attrNameLst>
                                      </p:cBhvr>
                                      <p:to>
                                        <p:strVal val="visible"/>
                                      </p:to>
                                    </p:set>
                                    <p:anim calcmode="lin" valueType="num">
                                      <p:cBhvr additive="base">
                                        <p:cTn id="17" dur="500" fill="hold"/>
                                        <p:tgtEl>
                                          <p:spTgt spid="24585"/>
                                        </p:tgtEl>
                                        <p:attrNameLst>
                                          <p:attrName>ppt_x</p:attrName>
                                        </p:attrNameLst>
                                      </p:cBhvr>
                                      <p:tavLst>
                                        <p:tav tm="0">
                                          <p:val>
                                            <p:strVal val="#ppt_x"/>
                                          </p:val>
                                        </p:tav>
                                        <p:tav tm="100000">
                                          <p:val>
                                            <p:strVal val="#ppt_x"/>
                                          </p:val>
                                        </p:tav>
                                      </p:tavLst>
                                    </p:anim>
                                    <p:anim calcmode="lin" valueType="num">
                                      <p:cBhvr additive="base">
                                        <p:cTn id="18" dur="500" fill="hold"/>
                                        <p:tgtEl>
                                          <p:spTgt spid="24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 name="Object 3"/>
          <p:cNvGraphicFramePr>
            <a:graphicFrameLocks noChangeAspect="1"/>
          </p:cNvGraphicFramePr>
          <p:nvPr/>
        </p:nvGraphicFramePr>
        <p:xfrm>
          <a:off x="2051050" y="1268413"/>
          <a:ext cx="3551238" cy="696912"/>
        </p:xfrm>
        <a:graphic>
          <a:graphicData uri="http://schemas.openxmlformats.org/presentationml/2006/ole">
            <mc:AlternateContent xmlns:mc="http://schemas.openxmlformats.org/markup-compatibility/2006">
              <mc:Choice xmlns:v="urn:schemas-microsoft-com:vml" Requires="v">
                <p:oleObj spid="_x0000_s42031" name="Equation" r:id="rId3" imgW="1295280" imgH="253800" progId="Equation.DSMT4">
                  <p:embed/>
                </p:oleObj>
              </mc:Choice>
              <mc:Fallback>
                <p:oleObj name="Equation" r:id="rId3" imgW="12952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268413"/>
                        <a:ext cx="3551238"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AutoShape 4"/>
          <p:cNvSpPr>
            <a:spLocks noChangeArrowheads="1"/>
          </p:cNvSpPr>
          <p:nvPr/>
        </p:nvSpPr>
        <p:spPr bwMode="auto">
          <a:xfrm>
            <a:off x="4856163" y="2166938"/>
            <a:ext cx="2087562" cy="431800"/>
          </a:xfrm>
          <a:prstGeom prst="wedgeRectCallout">
            <a:avLst>
              <a:gd name="adj1" fmla="val -40569"/>
              <a:gd name="adj2" fmla="val -113236"/>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CC0000"/>
                </a:solidFill>
              </a:rPr>
              <a:t>介电常数</a:t>
            </a:r>
          </a:p>
        </p:txBody>
      </p:sp>
      <p:grpSp>
        <p:nvGrpSpPr>
          <p:cNvPr id="10245" name="Group 5"/>
          <p:cNvGrpSpPr>
            <a:grpSpLocks/>
          </p:cNvGrpSpPr>
          <p:nvPr/>
        </p:nvGrpSpPr>
        <p:grpSpPr bwMode="auto">
          <a:xfrm>
            <a:off x="107950" y="2205038"/>
            <a:ext cx="3252788" cy="1130300"/>
            <a:chOff x="68" y="1389"/>
            <a:chExt cx="2049" cy="712"/>
          </a:xfrm>
        </p:grpSpPr>
        <p:sp>
          <p:nvSpPr>
            <p:cNvPr id="10246" name="Text Box 6"/>
            <p:cNvSpPr txBox="1">
              <a:spLocks noChangeArrowheads="1"/>
            </p:cNvSpPr>
            <p:nvPr/>
          </p:nvSpPr>
          <p:spPr bwMode="auto">
            <a:xfrm>
              <a:off x="68" y="1389"/>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线性光学</a:t>
              </a:r>
              <a:r>
                <a:rPr lang="en-US" altLang="zh-CN" b="1">
                  <a:solidFill>
                    <a:srgbClr val="FF3300"/>
                  </a:solidFill>
                </a:rPr>
                <a:t>: </a:t>
              </a:r>
            </a:p>
          </p:txBody>
        </p:sp>
        <p:graphicFrame>
          <p:nvGraphicFramePr>
            <p:cNvPr id="10247" name="Object 7"/>
            <p:cNvGraphicFramePr>
              <a:graphicFrameLocks noChangeAspect="1"/>
            </p:cNvGraphicFramePr>
            <p:nvPr/>
          </p:nvGraphicFramePr>
          <p:xfrm>
            <a:off x="1020" y="1661"/>
            <a:ext cx="1097" cy="440"/>
          </p:xfrm>
          <a:graphic>
            <a:graphicData uri="http://schemas.openxmlformats.org/presentationml/2006/ole">
              <mc:AlternateContent xmlns:mc="http://schemas.openxmlformats.org/markup-compatibility/2006">
                <mc:Choice xmlns:v="urn:schemas-microsoft-com:vml" Requires="v">
                  <p:oleObj spid="_x0000_s42032" name="Equation" r:id="rId5" imgW="634680" imgH="253800" progId="Equation.DSMT4">
                    <p:embed/>
                  </p:oleObj>
                </mc:Choice>
                <mc:Fallback>
                  <p:oleObj name="Equation" r:id="rId5" imgW="63468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 y="1661"/>
                          <a:ext cx="1097"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8" name="Group 8"/>
          <p:cNvGrpSpPr>
            <a:grpSpLocks/>
          </p:cNvGrpSpPr>
          <p:nvPr/>
        </p:nvGrpSpPr>
        <p:grpSpPr bwMode="auto">
          <a:xfrm>
            <a:off x="3635375" y="2692400"/>
            <a:ext cx="2432050" cy="628650"/>
            <a:chOff x="2290" y="1696"/>
            <a:chExt cx="1532" cy="396"/>
          </a:xfrm>
        </p:grpSpPr>
        <p:sp>
          <p:nvSpPr>
            <p:cNvPr id="10249" name="AutoShape 9"/>
            <p:cNvSpPr>
              <a:spLocks noChangeArrowheads="1"/>
            </p:cNvSpPr>
            <p:nvPr/>
          </p:nvSpPr>
          <p:spPr bwMode="auto">
            <a:xfrm>
              <a:off x="2290" y="1819"/>
              <a:ext cx="363" cy="137"/>
            </a:xfrm>
            <a:prstGeom prst="rightArrow">
              <a:avLst>
                <a:gd name="adj1" fmla="val 50000"/>
                <a:gd name="adj2" fmla="val 662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0" name="Object 10"/>
            <p:cNvGraphicFramePr>
              <a:graphicFrameLocks noChangeAspect="1"/>
            </p:cNvGraphicFramePr>
            <p:nvPr/>
          </p:nvGraphicFramePr>
          <p:xfrm>
            <a:off x="2747" y="1696"/>
            <a:ext cx="1075" cy="396"/>
          </p:xfrm>
          <a:graphic>
            <a:graphicData uri="http://schemas.openxmlformats.org/presentationml/2006/ole">
              <mc:AlternateContent xmlns:mc="http://schemas.openxmlformats.org/markup-compatibility/2006">
                <mc:Choice xmlns:v="urn:schemas-microsoft-com:vml" Requires="v">
                  <p:oleObj spid="_x0000_s42033" name="Equation" r:id="rId7" imgW="622080" imgH="228600" progId="Equation.DSMT4">
                    <p:embed/>
                  </p:oleObj>
                </mc:Choice>
                <mc:Fallback>
                  <p:oleObj name="Equation" r:id="rId7" imgW="6220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 y="1696"/>
                          <a:ext cx="1075"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51" name="Text Box 11"/>
          <p:cNvSpPr txBox="1">
            <a:spLocks noChangeArrowheads="1"/>
          </p:cNvSpPr>
          <p:nvPr/>
        </p:nvSpPr>
        <p:spPr bwMode="auto">
          <a:xfrm>
            <a:off x="107950" y="3429000"/>
            <a:ext cx="273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非线性光学</a:t>
            </a:r>
            <a:r>
              <a:rPr lang="en-US" altLang="zh-CN" b="1">
                <a:solidFill>
                  <a:srgbClr val="FF3300"/>
                </a:solidFill>
              </a:rPr>
              <a:t>: </a:t>
            </a:r>
          </a:p>
        </p:txBody>
      </p:sp>
      <p:graphicFrame>
        <p:nvGraphicFramePr>
          <p:cNvPr id="10252" name="Object 12"/>
          <p:cNvGraphicFramePr>
            <a:graphicFrameLocks noChangeAspect="1"/>
          </p:cNvGraphicFramePr>
          <p:nvPr/>
        </p:nvGraphicFramePr>
        <p:xfrm>
          <a:off x="1584325" y="3825875"/>
          <a:ext cx="5189538" cy="523875"/>
        </p:xfrm>
        <a:graphic>
          <a:graphicData uri="http://schemas.openxmlformats.org/presentationml/2006/ole">
            <mc:AlternateContent xmlns:mc="http://schemas.openxmlformats.org/markup-compatibility/2006">
              <mc:Choice xmlns:v="urn:schemas-microsoft-com:vml" Requires="v">
                <p:oleObj spid="_x0000_s42034" name="Equation" r:id="rId9" imgW="1892160" imgH="190440" progId="Equation.DSMT4">
                  <p:embed/>
                </p:oleObj>
              </mc:Choice>
              <mc:Fallback>
                <p:oleObj name="Equation" r:id="rId9" imgW="1892160" imgH="190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325" y="3825875"/>
                        <a:ext cx="5189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3" name="Text Box 13"/>
          <p:cNvSpPr txBox="1">
            <a:spLocks noChangeArrowheads="1"/>
          </p:cNvSpPr>
          <p:nvPr/>
        </p:nvSpPr>
        <p:spPr bwMode="auto">
          <a:xfrm>
            <a:off x="1655763" y="4354513"/>
            <a:ext cx="227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FF"/>
                </a:solidFill>
              </a:rPr>
              <a:t>P</a:t>
            </a:r>
            <a:r>
              <a:rPr lang="en-US" altLang="zh-CN" b="1" baseline="30000">
                <a:solidFill>
                  <a:srgbClr val="0000FF"/>
                </a:solidFill>
              </a:rPr>
              <a:t>(n</a:t>
            </a:r>
            <a:r>
              <a:rPr lang="zh-CN" altLang="en-US" b="1" baseline="30000">
                <a:solidFill>
                  <a:srgbClr val="0000FF"/>
                </a:solidFill>
              </a:rPr>
              <a:t>）</a:t>
            </a:r>
            <a:r>
              <a:rPr lang="zh-CN" altLang="en-US" b="1">
                <a:solidFill>
                  <a:srgbClr val="0000FF"/>
                </a:solidFill>
              </a:rPr>
              <a:t>：</a:t>
            </a:r>
            <a:r>
              <a:rPr lang="en-US" altLang="zh-CN" b="1">
                <a:solidFill>
                  <a:srgbClr val="0000FF"/>
                </a:solidFill>
              </a:rPr>
              <a:t>n</a:t>
            </a:r>
            <a:r>
              <a:rPr lang="zh-CN" altLang="en-US" b="1">
                <a:solidFill>
                  <a:srgbClr val="0000FF"/>
                </a:solidFill>
              </a:rPr>
              <a:t>阶极化</a:t>
            </a:r>
            <a:r>
              <a:rPr lang="en-US" altLang="zh-CN" b="1">
                <a:solidFill>
                  <a:srgbClr val="0000FF"/>
                </a:solidFill>
              </a:rPr>
              <a:t>.</a:t>
            </a:r>
          </a:p>
        </p:txBody>
      </p:sp>
      <p:graphicFrame>
        <p:nvGraphicFramePr>
          <p:cNvPr id="10254" name="Object 14"/>
          <p:cNvGraphicFramePr>
            <a:graphicFrameLocks noChangeAspect="1"/>
          </p:cNvGraphicFramePr>
          <p:nvPr/>
        </p:nvGraphicFramePr>
        <p:xfrm>
          <a:off x="1547813" y="4905375"/>
          <a:ext cx="6264275" cy="1187450"/>
        </p:xfrm>
        <a:graphic>
          <a:graphicData uri="http://schemas.openxmlformats.org/presentationml/2006/ole">
            <mc:AlternateContent xmlns:mc="http://schemas.openxmlformats.org/markup-compatibility/2006">
              <mc:Choice xmlns:v="urn:schemas-microsoft-com:vml" Requires="v">
                <p:oleObj spid="_x0000_s42035" name="Equation" r:id="rId11" imgW="2552400" imgH="482400" progId="Equation.DSMT4">
                  <p:embed/>
                </p:oleObj>
              </mc:Choice>
              <mc:Fallback>
                <p:oleObj name="Equation" r:id="rId11" imgW="2552400" imgH="482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905375"/>
                        <a:ext cx="626427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5" name="Text Box 15"/>
          <p:cNvSpPr txBox="1">
            <a:spLocks noChangeArrowheads="1"/>
          </p:cNvSpPr>
          <p:nvPr/>
        </p:nvSpPr>
        <p:spPr bwMode="auto">
          <a:xfrm>
            <a:off x="1643063" y="6142038"/>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b="1">
                <a:solidFill>
                  <a:srgbClr val="0000FF"/>
                </a:solidFill>
                <a:latin typeface="Times New Roman" panose="02020603050405020304" pitchFamily="18" charset="0"/>
                <a:cs typeface="Times New Roman" panose="02020603050405020304" pitchFamily="18" charset="0"/>
              </a:rPr>
              <a:t>χ</a:t>
            </a:r>
            <a:r>
              <a:rPr lang="en-US" altLang="zh-CN" b="1" baseline="30000">
                <a:solidFill>
                  <a:srgbClr val="0000FF"/>
                </a:solidFill>
              </a:rPr>
              <a:t>(n) </a:t>
            </a:r>
            <a:r>
              <a:rPr lang="zh-CN" altLang="en-US" b="1">
                <a:solidFill>
                  <a:srgbClr val="0000FF"/>
                </a:solidFill>
              </a:rPr>
              <a:t>：</a:t>
            </a:r>
            <a:r>
              <a:rPr lang="en-US" altLang="zh-CN" b="1">
                <a:solidFill>
                  <a:srgbClr val="0000FF"/>
                </a:solidFill>
              </a:rPr>
              <a:t>n</a:t>
            </a:r>
            <a:r>
              <a:rPr lang="zh-CN" altLang="en-US" b="1">
                <a:solidFill>
                  <a:srgbClr val="0000FF"/>
                </a:solidFill>
              </a:rPr>
              <a:t>阶极化率</a:t>
            </a:r>
            <a:r>
              <a:rPr lang="en-US" altLang="zh-CN" b="1">
                <a:solidFill>
                  <a:srgbClr val="0000FF"/>
                </a:solidFill>
              </a:rPr>
              <a:t>.</a:t>
            </a:r>
          </a:p>
        </p:txBody>
      </p:sp>
      <p:sp>
        <p:nvSpPr>
          <p:cNvPr id="10257" name="Text Box 17"/>
          <p:cNvSpPr txBox="1">
            <a:spLocks noChangeArrowheads="1"/>
          </p:cNvSpPr>
          <p:nvPr/>
        </p:nvSpPr>
        <p:spPr bwMode="auto">
          <a:xfrm>
            <a:off x="879475" y="227013"/>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3200" b="1">
                <a:solidFill>
                  <a:schemeClr val="bg1"/>
                </a:solidFill>
              </a:rPr>
              <a:t>非线性极化张量</a:t>
            </a:r>
          </a:p>
        </p:txBody>
      </p:sp>
      <p:grpSp>
        <p:nvGrpSpPr>
          <p:cNvPr id="8" name="组合 7"/>
          <p:cNvGrpSpPr/>
          <p:nvPr/>
        </p:nvGrpSpPr>
        <p:grpSpPr>
          <a:xfrm>
            <a:off x="5968882" y="4214954"/>
            <a:ext cx="2059502" cy="1367363"/>
            <a:chOff x="5968882" y="4214954"/>
            <a:chExt cx="2059502" cy="1367363"/>
          </a:xfrm>
          <a:effectLst>
            <a:glow rad="101600">
              <a:schemeClr val="accent1">
                <a:satMod val="175000"/>
                <a:alpha val="40000"/>
              </a:schemeClr>
            </a:glow>
          </a:effectLst>
          <a:scene3d>
            <a:camera prst="orthographicFront">
              <a:rot lat="0" lon="0" rev="0"/>
            </a:camera>
            <a:lightRig rig="balanced" dir="t">
              <a:rot lat="0" lon="0" rev="8700000"/>
            </a:lightRig>
          </a:scene3d>
        </p:grpSpPr>
        <p:sp>
          <p:nvSpPr>
            <p:cNvPr id="6" name="左右箭头 5"/>
            <p:cNvSpPr/>
            <p:nvPr/>
          </p:nvSpPr>
          <p:spPr bwMode="auto">
            <a:xfrm rot="3527782">
              <a:off x="5350484" y="4833352"/>
              <a:ext cx="1367363" cy="130567"/>
            </a:xfrm>
            <a:prstGeom prst="leftRightArrow">
              <a:avLst/>
            </a:prstGeom>
            <a:solidFill>
              <a:srgbClr val="92D050"/>
            </a:solidFill>
            <a:ln w="9525" cap="flat" cmpd="sng" algn="ctr">
              <a:noFill/>
              <a:prstDash val="solid"/>
              <a:round/>
              <a:headEnd type="none" w="med" len="med"/>
              <a:tailEnd type="none" w="med" len="med"/>
            </a:ln>
            <a:effectLst>
              <a:outerShdw blurRad="44450" dist="27940" dir="5400000" algn="ctr">
                <a:srgbClr val="000000">
                  <a:alpha val="32000"/>
                </a:srgbClr>
              </a:outerShdw>
            </a:effectLst>
            <a:sp3d>
              <a:bevelT w="190500" h="381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p:txBody>
        </p:sp>
        <p:sp>
          <p:nvSpPr>
            <p:cNvPr id="7" name="文本框 6"/>
            <p:cNvSpPr txBox="1"/>
            <p:nvPr/>
          </p:nvSpPr>
          <p:spPr>
            <a:xfrm>
              <a:off x="6012160" y="4509120"/>
              <a:ext cx="2016224" cy="523220"/>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zh-CN" altLang="en-US" sz="2800" dirty="0" smtClean="0">
                  <a:solidFill>
                    <a:srgbClr val="CC00FF"/>
                  </a:solidFill>
                  <a:latin typeface="华文新魏" panose="02010800040101010101" pitchFamily="2" charset="-122"/>
                  <a:ea typeface="华文新魏" panose="02010800040101010101" pitchFamily="2" charset="-122"/>
                </a:rPr>
                <a:t>三阶非线性</a:t>
              </a:r>
              <a:endParaRPr lang="zh-CN" altLang="en-US" sz="2800" dirty="0">
                <a:solidFill>
                  <a:srgbClr val="CC00FF"/>
                </a:solidFill>
                <a:latin typeface="华文新魏" panose="02010800040101010101" pitchFamily="2" charset="-122"/>
                <a:ea typeface="华文新魏" panose="02010800040101010101" pitchFamily="2" charset="-122"/>
              </a:endParaRPr>
            </a:p>
          </p:txBody>
        </p:sp>
      </p:grpSp>
    </p:spTree>
    <p:extLst>
      <p:ext uri="{BB962C8B-B14F-4D97-AF65-F5344CB8AC3E}">
        <p14:creationId xmlns:p14="http://schemas.microsoft.com/office/powerpoint/2010/main" val="324753054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image.cn.made-in-china.com/2f0j01seOQiABgEUuo/%E7%B2%BE%E7%BE%8E%E7%BB%BF%E5%85%89/%E7%BA%A2%E5%85%89/%E8%93%9D%E7%B4%AB%E5%85%89%E6%BF%80%E5%85%89%E7%AC%94%EF%BC%88GD-120%EF%BC%8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730880" cy="314096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4668527" y="0"/>
            <a:ext cx="4475473" cy="3140968"/>
          </a:xfrm>
          <a:prstGeom prst="rect">
            <a:avLst/>
          </a:prstGeom>
        </p:spPr>
      </p:pic>
      <p:pic>
        <p:nvPicPr>
          <p:cNvPr id="5" name="图片 4"/>
          <p:cNvPicPr>
            <a:picLocks noChangeAspect="1"/>
          </p:cNvPicPr>
          <p:nvPr/>
        </p:nvPicPr>
        <p:blipFill>
          <a:blip r:embed="rId4"/>
          <a:stretch>
            <a:fillRect/>
          </a:stretch>
        </p:blipFill>
        <p:spPr>
          <a:xfrm>
            <a:off x="783" y="3140968"/>
            <a:ext cx="4541537" cy="3717032"/>
          </a:xfrm>
          <a:prstGeom prst="rect">
            <a:avLst/>
          </a:prstGeom>
        </p:spPr>
      </p:pic>
      <p:pic>
        <p:nvPicPr>
          <p:cNvPr id="7" name="图片 6"/>
          <p:cNvPicPr>
            <a:picLocks noChangeAspect="1"/>
          </p:cNvPicPr>
          <p:nvPr/>
        </p:nvPicPr>
        <p:blipFill rotWithShape="1">
          <a:blip r:embed="rId5"/>
          <a:srcRect b="51807"/>
          <a:stretch/>
        </p:blipFill>
        <p:spPr>
          <a:xfrm>
            <a:off x="4249335" y="3150488"/>
            <a:ext cx="4894665" cy="3707512"/>
          </a:xfrm>
          <a:prstGeom prst="rect">
            <a:avLst/>
          </a:prstGeom>
        </p:spPr>
      </p:pic>
    </p:spTree>
    <p:extLst>
      <p:ext uri="{BB962C8B-B14F-4D97-AF65-F5344CB8AC3E}">
        <p14:creationId xmlns:p14="http://schemas.microsoft.com/office/powerpoint/2010/main" val="135767845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ext Box 6"/>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sp>
        <p:nvSpPr>
          <p:cNvPr id="26633" name="Text Box 9"/>
          <p:cNvSpPr txBox="1">
            <a:spLocks noChangeArrowheads="1"/>
          </p:cNvSpPr>
          <p:nvPr/>
        </p:nvSpPr>
        <p:spPr bwMode="auto">
          <a:xfrm>
            <a:off x="395288" y="908050"/>
            <a:ext cx="84375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FF3300"/>
                </a:solidFill>
                <a:latin typeface="Times New Roman" panose="02020603050405020304" pitchFamily="18" charset="0"/>
              </a:rPr>
              <a:t>光束自聚焦</a:t>
            </a:r>
          </a:p>
          <a:p>
            <a:pPr>
              <a:spcBef>
                <a:spcPct val="50000"/>
              </a:spcBef>
            </a:pPr>
            <a:r>
              <a:rPr kumimoji="1" lang="zh-CN" altLang="en-US">
                <a:solidFill>
                  <a:srgbClr val="CC00FF"/>
                </a:solidFill>
                <a:latin typeface="Times New Roman" panose="02020603050405020304" pitchFamily="18" charset="0"/>
              </a:rPr>
              <a:t>高强度激光射入各向同性介质后，总的</a:t>
            </a:r>
            <a:r>
              <a:rPr kumimoji="1" lang="en-US" altLang="zh-CN">
                <a:solidFill>
                  <a:srgbClr val="CC00FF"/>
                </a:solidFill>
                <a:latin typeface="Times New Roman" panose="02020603050405020304" pitchFamily="18" charset="0"/>
              </a:rPr>
              <a:t>ω</a:t>
            </a:r>
            <a:r>
              <a:rPr kumimoji="1" lang="zh-CN" altLang="en-US">
                <a:solidFill>
                  <a:srgbClr val="CC00FF"/>
                </a:solidFill>
                <a:latin typeface="Times New Roman" panose="02020603050405020304" pitchFamily="18" charset="0"/>
              </a:rPr>
              <a:t>频率的极化强度为</a:t>
            </a:r>
            <a:endParaRPr kumimoji="1" lang="zh-CN" altLang="en-US">
              <a:solidFill>
                <a:srgbClr val="990099"/>
              </a:solidFill>
            </a:endParaRPr>
          </a:p>
        </p:txBody>
      </p:sp>
      <p:graphicFrame>
        <p:nvGraphicFramePr>
          <p:cNvPr id="26634" name="Object 10"/>
          <p:cNvGraphicFramePr>
            <a:graphicFrameLocks noChangeAspect="1"/>
          </p:cNvGraphicFramePr>
          <p:nvPr/>
        </p:nvGraphicFramePr>
        <p:xfrm>
          <a:off x="1527175" y="2060575"/>
          <a:ext cx="6573838" cy="4540250"/>
        </p:xfrm>
        <a:graphic>
          <a:graphicData uri="http://schemas.openxmlformats.org/presentationml/2006/ole">
            <mc:AlternateContent xmlns:mc="http://schemas.openxmlformats.org/markup-compatibility/2006">
              <mc:Choice xmlns:v="urn:schemas-microsoft-com:vml" Requires="v">
                <p:oleObj spid="_x0000_s26718" name="Equation" r:id="rId3" imgW="3365280" imgH="2323800" progId="Equation.DSMT4">
                  <p:embed/>
                </p:oleObj>
              </mc:Choice>
              <mc:Fallback>
                <p:oleObj name="Equation" r:id="rId3" imgW="3365280" imgH="23238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75" y="2060575"/>
                        <a:ext cx="6573838" cy="454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33"/>
                                        </p:tgtEl>
                                        <p:attrNameLst>
                                          <p:attrName>style.visibility</p:attrName>
                                        </p:attrNameLst>
                                      </p:cBhvr>
                                      <p:to>
                                        <p:strVal val="visible"/>
                                      </p:to>
                                    </p:set>
                                    <p:anim calcmode="lin" valueType="num">
                                      <p:cBhvr additive="base">
                                        <p:cTn id="7" dur="500" fill="hold"/>
                                        <p:tgtEl>
                                          <p:spTgt spid="26633"/>
                                        </p:tgtEl>
                                        <p:attrNameLst>
                                          <p:attrName>ppt_x</p:attrName>
                                        </p:attrNameLst>
                                      </p:cBhvr>
                                      <p:tavLst>
                                        <p:tav tm="0">
                                          <p:val>
                                            <p:strVal val="0-#ppt_w/2"/>
                                          </p:val>
                                        </p:tav>
                                        <p:tav tm="100000">
                                          <p:val>
                                            <p:strVal val="#ppt_x"/>
                                          </p:val>
                                        </p:tav>
                                      </p:tavLst>
                                    </p:anim>
                                    <p:anim calcmode="lin" valueType="num">
                                      <p:cBhvr additive="base">
                                        <p:cTn id="8" dur="500" fill="hold"/>
                                        <p:tgtEl>
                                          <p:spTgt spid="266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34"/>
                                        </p:tgtEl>
                                        <p:attrNameLst>
                                          <p:attrName>style.visibility</p:attrName>
                                        </p:attrNameLst>
                                      </p:cBhvr>
                                      <p:to>
                                        <p:strVal val="visible"/>
                                      </p:to>
                                    </p:set>
                                    <p:anim calcmode="lin" valueType="num">
                                      <p:cBhvr additive="base">
                                        <p:cTn id="13" dur="500" fill="hold"/>
                                        <p:tgtEl>
                                          <p:spTgt spid="26634"/>
                                        </p:tgtEl>
                                        <p:attrNameLst>
                                          <p:attrName>ppt_x</p:attrName>
                                        </p:attrNameLst>
                                      </p:cBhvr>
                                      <p:tavLst>
                                        <p:tav tm="0">
                                          <p:val>
                                            <p:strVal val="#ppt_x"/>
                                          </p:val>
                                        </p:tav>
                                        <p:tav tm="100000">
                                          <p:val>
                                            <p:strVal val="#ppt_x"/>
                                          </p:val>
                                        </p:tav>
                                      </p:tavLst>
                                    </p:anim>
                                    <p:anim calcmode="lin" valueType="num">
                                      <p:cBhvr additive="base">
                                        <p:cTn id="14"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013" y="1341438"/>
            <a:ext cx="6858000" cy="2820987"/>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C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6770" y="4666600"/>
            <a:ext cx="3657600" cy="1416050"/>
          </a:xfrm>
          <a:prstGeom prst="rect">
            <a:avLst/>
          </a:prstGeom>
          <a:noFill/>
          <a:extLst>
            <a:ext uri="{909E8E84-426E-40DD-AFC4-6F175D3DCCD1}">
              <a14:hiddenFill xmlns:a14="http://schemas.microsoft.com/office/drawing/2010/main">
                <a:solidFill>
                  <a:srgbClr val="FFFFFF"/>
                </a:solidFill>
              </a14:hiddenFill>
            </a:ext>
          </a:extLst>
        </p:spPr>
      </p:pic>
      <p:sp>
        <p:nvSpPr>
          <p:cNvPr id="27655" name="Text Box 7"/>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sp>
        <p:nvSpPr>
          <p:cNvPr id="27656" name="Text Box 8"/>
          <p:cNvSpPr txBox="1">
            <a:spLocks noChangeArrowheads="1"/>
          </p:cNvSpPr>
          <p:nvPr/>
        </p:nvSpPr>
        <p:spPr bwMode="auto">
          <a:xfrm>
            <a:off x="395288" y="908050"/>
            <a:ext cx="20161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FF3300"/>
                </a:solidFill>
                <a:latin typeface="Times New Roman" panose="02020603050405020304" pitchFamily="18" charset="0"/>
              </a:rPr>
              <a:t>光束自聚焦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6"/>
                                        </p:tgtEl>
                                        <p:attrNameLst>
                                          <p:attrName>style.visibility</p:attrName>
                                        </p:attrNameLst>
                                      </p:cBhvr>
                                      <p:to>
                                        <p:strVal val="visible"/>
                                      </p:to>
                                    </p:set>
                                    <p:anim calcmode="lin" valueType="num">
                                      <p:cBhvr additive="base">
                                        <p:cTn id="7" dur="500" fill="hold"/>
                                        <p:tgtEl>
                                          <p:spTgt spid="27656"/>
                                        </p:tgtEl>
                                        <p:attrNameLst>
                                          <p:attrName>ppt_x</p:attrName>
                                        </p:attrNameLst>
                                      </p:cBhvr>
                                      <p:tavLst>
                                        <p:tav tm="0">
                                          <p:val>
                                            <p:strVal val="0-#ppt_w/2"/>
                                          </p:val>
                                        </p:tav>
                                        <p:tav tm="100000">
                                          <p:val>
                                            <p:strVal val="#ppt_x"/>
                                          </p:val>
                                        </p:tav>
                                      </p:tavLst>
                                    </p:anim>
                                    <p:anim calcmode="lin" valueType="num">
                                      <p:cBhvr additive="base">
                                        <p:cTn id="8" dur="500" fill="hold"/>
                                        <p:tgtEl>
                                          <p:spTgt spid="276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7652"/>
                                        </p:tgtEl>
                                        <p:attrNameLst>
                                          <p:attrName>style.visibility</p:attrName>
                                        </p:attrNameLst>
                                      </p:cBhvr>
                                      <p:to>
                                        <p:strVal val="visible"/>
                                      </p:to>
                                    </p:set>
                                    <p:animEffect transition="in" filter="diamond(in)">
                                      <p:cBhvr>
                                        <p:cTn id="13" dur="500"/>
                                        <p:tgtEl>
                                          <p:spTgt spid="276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7654"/>
                                        </p:tgtEl>
                                        <p:attrNameLst>
                                          <p:attrName>style.visibility</p:attrName>
                                        </p:attrNameLst>
                                      </p:cBhvr>
                                      <p:to>
                                        <p:strVal val="visible"/>
                                      </p:to>
                                    </p:set>
                                    <p:animEffect transition="in" filter="diamond(in)">
                                      <p:cBhvr>
                                        <p:cTn id="18"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9388" y="1322765"/>
            <a:ext cx="8280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kumimoji="1" lang="zh-CN" altLang="en-US" sz="2800" b="1" dirty="0">
                <a:solidFill>
                  <a:srgbClr val="FF3300"/>
                </a:solidFill>
                <a:latin typeface="宋体" panose="02010600030101010101" pitchFamily="2" charset="-122"/>
              </a:rPr>
              <a:t>光克尔效应（ＯＫ）</a:t>
            </a:r>
          </a:p>
          <a:p>
            <a:pPr algn="just" eaLnBrk="0" hangingPunct="0"/>
            <a:r>
              <a:rPr kumimoji="1" lang="zh-CN" altLang="en-US" sz="2800" dirty="0">
                <a:solidFill>
                  <a:srgbClr val="990099"/>
                </a:solidFill>
                <a:latin typeface="楷体_GB2312" pitchFamily="49" charset="-122"/>
                <a:ea typeface="楷体_GB2312" pitchFamily="49" charset="-122"/>
              </a:rPr>
              <a:t>   </a:t>
            </a:r>
            <a:r>
              <a:rPr kumimoji="1" lang="zh-CN" altLang="en-US" dirty="0" smtClean="0">
                <a:solidFill>
                  <a:srgbClr val="990099"/>
                </a:solidFill>
                <a:latin typeface="楷体_GB2312" pitchFamily="49" charset="-122"/>
                <a:ea typeface="楷体_GB2312" pitchFamily="49" charset="-122"/>
              </a:rPr>
              <a:t>光</a:t>
            </a:r>
            <a:r>
              <a:rPr kumimoji="1" lang="zh-CN" altLang="en-US" dirty="0">
                <a:solidFill>
                  <a:srgbClr val="990099"/>
                </a:solidFill>
                <a:latin typeface="楷体_GB2312" pitchFamily="49" charset="-122"/>
                <a:ea typeface="楷体_GB2312" pitchFamily="49" charset="-122"/>
              </a:rPr>
              <a:t>致介质折射率</a:t>
            </a:r>
            <a:r>
              <a:rPr kumimoji="1" lang="zh-CN" altLang="en-US" dirty="0" smtClean="0">
                <a:solidFill>
                  <a:srgbClr val="990099"/>
                </a:solidFill>
                <a:latin typeface="楷体_GB2312" pitchFamily="49" charset="-122"/>
                <a:ea typeface="楷体_GB2312" pitchFamily="49" charset="-122"/>
              </a:rPr>
              <a:t>变化</a:t>
            </a:r>
            <a:endParaRPr kumimoji="1" lang="zh-CN" altLang="en-US" dirty="0">
              <a:solidFill>
                <a:srgbClr val="990099"/>
              </a:solidFill>
              <a:latin typeface="楷体_GB2312" pitchFamily="49" charset="-122"/>
              <a:ea typeface="楷体_GB2312" pitchFamily="49" charset="-122"/>
            </a:endParaRPr>
          </a:p>
        </p:txBody>
      </p:sp>
      <p:sp>
        <p:nvSpPr>
          <p:cNvPr id="25605" name="Text Box 5"/>
          <p:cNvSpPr txBox="1">
            <a:spLocks noChangeArrowheads="1"/>
          </p:cNvSpPr>
          <p:nvPr/>
        </p:nvSpPr>
        <p:spPr bwMode="auto">
          <a:xfrm>
            <a:off x="879475" y="250825"/>
            <a:ext cx="329609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非线性效应  </a:t>
            </a:r>
            <a:endParaRPr lang="zh-CN" altLang="en-US" sz="3200" b="1" dirty="0">
              <a:solidFill>
                <a:srgbClr val="0000CC"/>
              </a:solidFill>
            </a:endParaRPr>
          </a:p>
        </p:txBody>
      </p:sp>
      <p:pic>
        <p:nvPicPr>
          <p:cNvPr id="25606" name="Picture 6" descr="C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889027"/>
            <a:ext cx="5400675" cy="2916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5606"/>
                                        </p:tgtEl>
                                        <p:attrNameLst>
                                          <p:attrName>style.visibility</p:attrName>
                                        </p:attrNameLst>
                                      </p:cBhvr>
                                      <p:to>
                                        <p:strVal val="visible"/>
                                      </p:to>
                                    </p:set>
                                    <p:animEffect transition="in" filter="diamond(in)">
                                      <p:cBhvr>
                                        <p:cTn id="13"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611560" y="1412776"/>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kumimoji="1" lang="zh-CN" altLang="en-US" b="1" dirty="0" smtClean="0">
                <a:solidFill>
                  <a:schemeClr val="accent2"/>
                </a:solidFill>
                <a:latin typeface="楷体_GB2312" pitchFamily="49" charset="-122"/>
                <a:ea typeface="楷体_GB2312" pitchFamily="49" charset="-122"/>
              </a:rPr>
              <a:t></a:t>
            </a:r>
            <a:endParaRPr kumimoji="1" lang="zh-CN" altLang="en-US" b="1" dirty="0">
              <a:solidFill>
                <a:schemeClr val="accent2"/>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b="1" dirty="0" smtClean="0">
                <a:solidFill>
                  <a:schemeClr val="tx1"/>
                </a:solidFill>
                <a:latin typeface="楷体_GB2312" pitchFamily="49" charset="-122"/>
                <a:ea typeface="楷体_GB2312" pitchFamily="49" charset="-122"/>
              </a:rPr>
              <a:t>介质</a:t>
            </a:r>
            <a:r>
              <a:rPr kumimoji="1" lang="zh-CN" altLang="en-US" b="1" dirty="0">
                <a:solidFill>
                  <a:schemeClr val="tx1"/>
                </a:solidFill>
                <a:latin typeface="楷体_GB2312" pitchFamily="49" charset="-122"/>
                <a:ea typeface="楷体_GB2312" pitchFamily="49" charset="-122"/>
              </a:rPr>
              <a:t>内部电子云分布的</a:t>
            </a:r>
            <a:r>
              <a:rPr kumimoji="1" lang="zh-CN" altLang="en-US" b="1" dirty="0" smtClean="0">
                <a:solidFill>
                  <a:schemeClr val="tx1"/>
                </a:solidFill>
                <a:latin typeface="楷体_GB2312" pitchFamily="49" charset="-122"/>
                <a:ea typeface="楷体_GB2312" pitchFamily="49" charset="-122"/>
              </a:rPr>
              <a:t>畸变</a:t>
            </a:r>
            <a:r>
              <a:rPr kumimoji="1" lang="zh-CN" altLang="en-US" b="1" dirty="0" smtClean="0">
                <a:solidFill>
                  <a:schemeClr val="accent2"/>
                </a:solidFill>
                <a:latin typeface="楷体_GB2312" pitchFamily="49" charset="-122"/>
                <a:ea typeface="楷体_GB2312" pitchFamily="49" charset="-122"/>
              </a:rPr>
              <a:t>（</a:t>
            </a:r>
            <a:r>
              <a:rPr kumimoji="1" lang="en-US" altLang="zh-CN" b="1" dirty="0" smtClean="0">
                <a:solidFill>
                  <a:schemeClr val="accent2"/>
                </a:solidFill>
                <a:latin typeface="楷体_GB2312" pitchFamily="49" charset="-122"/>
                <a:ea typeface="楷体_GB2312" pitchFamily="49" charset="-122"/>
              </a:rPr>
              <a:t>1</a:t>
            </a:r>
            <a:r>
              <a:rPr kumimoji="1" lang="zh-CN" altLang="en-US" b="1" dirty="0">
                <a:solidFill>
                  <a:schemeClr val="accent2"/>
                </a:solidFill>
                <a:latin typeface="楷体_GB2312" pitchFamily="49" charset="-122"/>
                <a:ea typeface="楷体_GB2312" pitchFamily="49" charset="-122"/>
              </a:rPr>
              <a:t>０</a:t>
            </a:r>
            <a:r>
              <a:rPr kumimoji="1" lang="en-US" altLang="zh-CN" b="1" baseline="30000" dirty="0">
                <a:solidFill>
                  <a:schemeClr val="accent2"/>
                </a:solidFill>
                <a:latin typeface="楷体_GB2312" pitchFamily="49" charset="-122"/>
                <a:ea typeface="楷体_GB2312" pitchFamily="49" charset="-122"/>
              </a:rPr>
              <a:t>-14</a:t>
            </a:r>
            <a:r>
              <a:rPr kumimoji="1" lang="zh-CN" altLang="en-US" b="1" dirty="0">
                <a:solidFill>
                  <a:schemeClr val="accent2"/>
                </a:solidFill>
                <a:latin typeface="楷体_GB2312" pitchFamily="49" charset="-122"/>
                <a:ea typeface="楷体_GB2312" pitchFamily="49" charset="-122"/>
              </a:rPr>
              <a:t>～１０</a:t>
            </a:r>
            <a:r>
              <a:rPr kumimoji="1" lang="en-US" altLang="zh-CN" b="1" baseline="30000" dirty="0">
                <a:solidFill>
                  <a:schemeClr val="accent2"/>
                </a:solidFill>
                <a:latin typeface="楷体_GB2312" pitchFamily="49" charset="-122"/>
                <a:ea typeface="楷体_GB2312" pitchFamily="49" charset="-122"/>
              </a:rPr>
              <a:t>-15</a:t>
            </a:r>
            <a:r>
              <a:rPr kumimoji="1" lang="zh-CN" altLang="en-US" b="1" dirty="0" smtClean="0">
                <a:solidFill>
                  <a:schemeClr val="accent2"/>
                </a:solidFill>
                <a:latin typeface="楷体_GB2312" pitchFamily="49" charset="-122"/>
                <a:ea typeface="楷体_GB2312" pitchFamily="49" charset="-122"/>
              </a:rPr>
              <a:t>ｓ）</a:t>
            </a:r>
            <a:endParaRPr kumimoji="1" lang="zh-CN" altLang="en-US" b="1" dirty="0">
              <a:solidFill>
                <a:schemeClr val="accent2"/>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b="1" dirty="0" smtClean="0">
                <a:solidFill>
                  <a:schemeClr val="tx1"/>
                </a:solidFill>
                <a:latin typeface="楷体_GB2312" pitchFamily="49" charset="-122"/>
                <a:ea typeface="楷体_GB2312" pitchFamily="49" charset="-122"/>
              </a:rPr>
              <a:t>与</a:t>
            </a:r>
            <a:r>
              <a:rPr kumimoji="1" lang="zh-CN" altLang="en-US" b="1" dirty="0">
                <a:solidFill>
                  <a:schemeClr val="tx1"/>
                </a:solidFill>
                <a:latin typeface="楷体_GB2312" pitchFamily="49" charset="-122"/>
                <a:ea typeface="楷体_GB2312" pitchFamily="49" charset="-122"/>
              </a:rPr>
              <a:t>分子取向有关的高频光</a:t>
            </a:r>
            <a:r>
              <a:rPr kumimoji="1" lang="zh-CN" altLang="en-US" b="1" dirty="0" smtClean="0">
                <a:solidFill>
                  <a:schemeClr val="tx1"/>
                </a:solidFill>
                <a:latin typeface="楷体_GB2312" pitchFamily="49" charset="-122"/>
                <a:ea typeface="楷体_GB2312" pitchFamily="49" charset="-122"/>
              </a:rPr>
              <a:t>克尔效应</a:t>
            </a:r>
            <a:r>
              <a:rPr kumimoji="1" lang="zh-CN" altLang="en-US" b="1" dirty="0" smtClean="0">
                <a:solidFill>
                  <a:schemeClr val="accent2"/>
                </a:solidFill>
                <a:latin typeface="楷体_GB2312" pitchFamily="49" charset="-122"/>
                <a:ea typeface="楷体_GB2312" pitchFamily="49" charset="-122"/>
              </a:rPr>
              <a:t>（１０</a:t>
            </a:r>
            <a:r>
              <a:rPr kumimoji="1" lang="en-US" altLang="zh-CN" b="1" baseline="30000" dirty="0">
                <a:solidFill>
                  <a:schemeClr val="accent2"/>
                </a:solidFill>
                <a:latin typeface="楷体_GB2312" pitchFamily="49" charset="-122"/>
                <a:ea typeface="楷体_GB2312" pitchFamily="49" charset="-122"/>
              </a:rPr>
              <a:t>-11</a:t>
            </a:r>
            <a:r>
              <a:rPr kumimoji="1" lang="zh-CN" altLang="en-US" b="1" dirty="0">
                <a:solidFill>
                  <a:schemeClr val="accent2"/>
                </a:solidFill>
                <a:latin typeface="楷体_GB2312" pitchFamily="49" charset="-122"/>
                <a:ea typeface="楷体_GB2312" pitchFamily="49" charset="-122"/>
              </a:rPr>
              <a:t>～１０</a:t>
            </a:r>
            <a:r>
              <a:rPr kumimoji="1" lang="en-US" altLang="zh-CN" b="1" baseline="30000" dirty="0">
                <a:solidFill>
                  <a:schemeClr val="accent2"/>
                </a:solidFill>
                <a:latin typeface="楷体_GB2312" pitchFamily="49" charset="-122"/>
                <a:ea typeface="楷体_GB2312" pitchFamily="49" charset="-122"/>
              </a:rPr>
              <a:t>-12 </a:t>
            </a:r>
            <a:r>
              <a:rPr kumimoji="1" lang="zh-CN" altLang="en-US" b="1" dirty="0" smtClean="0">
                <a:solidFill>
                  <a:schemeClr val="accent2"/>
                </a:solidFill>
                <a:latin typeface="楷体_GB2312" pitchFamily="49" charset="-122"/>
                <a:ea typeface="楷体_GB2312" pitchFamily="49" charset="-122"/>
              </a:rPr>
              <a:t>ｓ）</a:t>
            </a:r>
            <a:endParaRPr kumimoji="1" lang="zh-CN" altLang="en-US" b="1" dirty="0">
              <a:solidFill>
                <a:schemeClr val="accent2"/>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b="1" dirty="0" smtClean="0">
                <a:solidFill>
                  <a:schemeClr val="tx1"/>
                </a:solidFill>
                <a:latin typeface="楷体_GB2312" pitchFamily="49" charset="-122"/>
                <a:ea typeface="楷体_GB2312" pitchFamily="49" charset="-122"/>
              </a:rPr>
              <a:t>电致伸缩效应</a:t>
            </a:r>
            <a:r>
              <a:rPr kumimoji="1" lang="zh-CN" altLang="en-US" b="1" dirty="0" smtClean="0">
                <a:solidFill>
                  <a:schemeClr val="accent2"/>
                </a:solidFill>
                <a:latin typeface="楷体_GB2312" pitchFamily="49" charset="-122"/>
                <a:ea typeface="楷体_GB2312" pitchFamily="49" charset="-122"/>
              </a:rPr>
              <a:t>（１０</a:t>
            </a:r>
            <a:r>
              <a:rPr kumimoji="1" lang="en-US" altLang="zh-CN" b="1" baseline="30000" dirty="0">
                <a:solidFill>
                  <a:schemeClr val="accent2"/>
                </a:solidFill>
                <a:latin typeface="楷体_GB2312" pitchFamily="49" charset="-122"/>
                <a:ea typeface="楷体_GB2312" pitchFamily="49" charset="-122"/>
              </a:rPr>
              <a:t>-8</a:t>
            </a:r>
            <a:r>
              <a:rPr kumimoji="1" lang="zh-CN" altLang="en-US" b="1" dirty="0">
                <a:solidFill>
                  <a:schemeClr val="accent2"/>
                </a:solidFill>
                <a:latin typeface="楷体_GB2312" pitchFamily="49" charset="-122"/>
                <a:ea typeface="楷体_GB2312" pitchFamily="49" charset="-122"/>
              </a:rPr>
              <a:t>～１０</a:t>
            </a:r>
            <a:r>
              <a:rPr kumimoji="1" lang="en-US" altLang="zh-CN" b="1" baseline="30000" dirty="0" smtClean="0">
                <a:solidFill>
                  <a:schemeClr val="accent2"/>
                </a:solidFill>
                <a:latin typeface="楷体_GB2312" pitchFamily="49" charset="-122"/>
                <a:ea typeface="楷体_GB2312" pitchFamily="49" charset="-122"/>
              </a:rPr>
              <a:t>-9</a:t>
            </a:r>
            <a:r>
              <a:rPr kumimoji="1" lang="zh-CN" altLang="en-US" b="1" dirty="0" smtClean="0">
                <a:solidFill>
                  <a:schemeClr val="accent2"/>
                </a:solidFill>
                <a:latin typeface="楷体_GB2312" pitchFamily="49" charset="-122"/>
                <a:ea typeface="楷体_GB2312" pitchFamily="49" charset="-122"/>
              </a:rPr>
              <a:t>）</a:t>
            </a:r>
            <a:endParaRPr kumimoji="1" lang="en-US" altLang="zh-CN" b="1" dirty="0" smtClean="0">
              <a:solidFill>
                <a:schemeClr val="accent2"/>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b="1" dirty="0" smtClean="0">
                <a:solidFill>
                  <a:schemeClr val="tx1"/>
                </a:solidFill>
                <a:latin typeface="楷体_GB2312" pitchFamily="49" charset="-122"/>
                <a:ea typeface="楷体_GB2312" pitchFamily="49" charset="-122"/>
              </a:rPr>
              <a:t>原子的饱和</a:t>
            </a:r>
            <a:r>
              <a:rPr kumimoji="1" lang="zh-CN" altLang="en-US" b="1" dirty="0">
                <a:solidFill>
                  <a:schemeClr val="tx1"/>
                </a:solidFill>
                <a:latin typeface="楷体_GB2312" pitchFamily="49" charset="-122"/>
                <a:ea typeface="楷体_GB2312" pitchFamily="49" charset="-122"/>
              </a:rPr>
              <a:t>吸收</a:t>
            </a:r>
            <a:r>
              <a:rPr kumimoji="1" lang="zh-CN" altLang="en-US" b="1" dirty="0">
                <a:solidFill>
                  <a:schemeClr val="accent2"/>
                </a:solidFill>
                <a:latin typeface="楷体_GB2312" pitchFamily="49" charset="-122"/>
                <a:ea typeface="楷体_GB2312" pitchFamily="49" charset="-122"/>
              </a:rPr>
              <a:t>（ １０</a:t>
            </a:r>
            <a:r>
              <a:rPr kumimoji="1" lang="en-US" altLang="zh-CN" b="1" baseline="30000" dirty="0" smtClean="0">
                <a:solidFill>
                  <a:schemeClr val="accent2"/>
                </a:solidFill>
                <a:latin typeface="楷体_GB2312" pitchFamily="49" charset="-122"/>
                <a:ea typeface="楷体_GB2312" pitchFamily="49" charset="-122"/>
              </a:rPr>
              <a:t>-8</a:t>
            </a:r>
            <a:r>
              <a:rPr kumimoji="1" lang="zh-CN" altLang="en-US" b="1" dirty="0" smtClean="0">
                <a:solidFill>
                  <a:schemeClr val="accent2"/>
                </a:solidFill>
                <a:latin typeface="楷体_GB2312" pitchFamily="49" charset="-122"/>
                <a:ea typeface="楷体_GB2312" pitchFamily="49" charset="-122"/>
              </a:rPr>
              <a:t>ｓ</a:t>
            </a:r>
            <a:r>
              <a:rPr kumimoji="1" lang="en-US" altLang="zh-CN" b="1" dirty="0" smtClean="0">
                <a:solidFill>
                  <a:schemeClr val="accent2"/>
                </a:solidFill>
                <a:latin typeface="楷体_GB2312" pitchFamily="49" charset="-122"/>
                <a:ea typeface="楷体_GB2312" pitchFamily="49" charset="-122"/>
              </a:rPr>
              <a:t>)</a:t>
            </a:r>
            <a:r>
              <a:rPr kumimoji="1" lang="zh-CN" altLang="en-US" b="1" dirty="0" smtClean="0">
                <a:solidFill>
                  <a:schemeClr val="accent2"/>
                </a:solidFill>
                <a:latin typeface="楷体_GB2312" pitchFamily="49" charset="-122"/>
                <a:ea typeface="楷体_GB2312" pitchFamily="49" charset="-122"/>
              </a:rPr>
              <a:t></a:t>
            </a:r>
            <a:endParaRPr kumimoji="1" lang="zh-CN" altLang="en-US" b="1" dirty="0">
              <a:solidFill>
                <a:schemeClr val="accent2"/>
              </a:solidFill>
              <a:latin typeface="楷体_GB2312" pitchFamily="49" charset="-122"/>
              <a:ea typeface="楷体_GB2312" pitchFamily="49" charset="-122"/>
            </a:endParaRPr>
          </a:p>
          <a:p>
            <a:pPr marL="342900" indent="-342900" algn="just" eaLnBrk="0" hangingPunct="0">
              <a:lnSpc>
                <a:spcPct val="200000"/>
              </a:lnSpc>
              <a:buClr>
                <a:srgbClr val="CC00FF"/>
              </a:buClr>
              <a:buFont typeface="Wingdings" panose="05000000000000000000" pitchFamily="2" charset="2"/>
              <a:buChar char="Ø"/>
            </a:pPr>
            <a:r>
              <a:rPr kumimoji="1" lang="zh-CN" altLang="en-US" b="1" dirty="0" smtClean="0">
                <a:solidFill>
                  <a:schemeClr val="tx1"/>
                </a:solidFill>
                <a:latin typeface="楷体_GB2312" pitchFamily="49" charset="-122"/>
                <a:ea typeface="楷体_GB2312" pitchFamily="49" charset="-122"/>
              </a:rPr>
              <a:t>光热效应</a:t>
            </a:r>
            <a:r>
              <a:rPr kumimoji="1" lang="zh-CN" altLang="en-US" b="1" dirty="0" smtClean="0">
                <a:solidFill>
                  <a:schemeClr val="accent2"/>
                </a:solidFill>
                <a:latin typeface="楷体_GB2312" pitchFamily="49" charset="-122"/>
                <a:ea typeface="楷体_GB2312" pitchFamily="49" charset="-122"/>
              </a:rPr>
              <a:t>（１０</a:t>
            </a:r>
            <a:r>
              <a:rPr kumimoji="1" lang="en-US" altLang="zh-CN" b="1" baseline="30000" dirty="0">
                <a:solidFill>
                  <a:schemeClr val="accent2"/>
                </a:solidFill>
                <a:latin typeface="楷体_GB2312" pitchFamily="49" charset="-122"/>
                <a:ea typeface="楷体_GB2312" pitchFamily="49" charset="-122"/>
              </a:rPr>
              <a:t>-3</a:t>
            </a:r>
            <a:r>
              <a:rPr kumimoji="1" lang="zh-CN" altLang="en-US" b="1" dirty="0" smtClean="0">
                <a:solidFill>
                  <a:schemeClr val="accent2"/>
                </a:solidFill>
                <a:latin typeface="楷体_GB2312" pitchFamily="49" charset="-122"/>
                <a:ea typeface="楷体_GB2312" pitchFamily="49" charset="-122"/>
              </a:rPr>
              <a:t>ｓ）</a:t>
            </a:r>
            <a:endParaRPr kumimoji="1" lang="zh-CN" altLang="en-US" b="1" dirty="0">
              <a:solidFill>
                <a:schemeClr val="accent2"/>
              </a:solidFill>
              <a:latin typeface="楷体_GB2312" pitchFamily="49" charset="-122"/>
              <a:ea typeface="楷体_GB2312" pitchFamily="49" charset="-122"/>
            </a:endParaRPr>
          </a:p>
        </p:txBody>
      </p:sp>
      <p:sp>
        <p:nvSpPr>
          <p:cNvPr id="28677" name="Text Box 5"/>
          <p:cNvSpPr txBox="1">
            <a:spLocks noChangeArrowheads="1"/>
          </p:cNvSpPr>
          <p:nvPr/>
        </p:nvSpPr>
        <p:spPr bwMode="auto">
          <a:xfrm>
            <a:off x="879475" y="250825"/>
            <a:ext cx="46025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非线性的物理机制  </a:t>
            </a:r>
            <a:endParaRPr lang="zh-CN" altLang="en-US" sz="3200" b="1" dirty="0">
              <a:solidFill>
                <a:srgbClr val="0000CC"/>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anim calcmode="lin" valueType="num">
                                      <p:cBhvr additive="base">
                                        <p:cTn id="7" dur="500" fill="hold"/>
                                        <p:tgtEl>
                                          <p:spTgt spid="2867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8676">
                                            <p:txEl>
                                              <p:pRg st="1" end="1"/>
                                            </p:txEl>
                                          </p:spTgt>
                                        </p:tgtEl>
                                        <p:attrNameLst>
                                          <p:attrName>style.visibility</p:attrName>
                                        </p:attrNameLst>
                                      </p:cBhvr>
                                      <p:to>
                                        <p:strVal val="visible"/>
                                      </p:to>
                                    </p:set>
                                    <p:anim calcmode="lin" valueType="num">
                                      <p:cBhvr additive="base">
                                        <p:cTn id="13"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8676">
                                            <p:txEl>
                                              <p:pRg st="2" end="2"/>
                                            </p:txEl>
                                          </p:spTgt>
                                        </p:tgtEl>
                                        <p:attrNameLst>
                                          <p:attrName>style.visibility</p:attrName>
                                        </p:attrNameLst>
                                      </p:cBhvr>
                                      <p:to>
                                        <p:strVal val="visible"/>
                                      </p:to>
                                    </p:set>
                                    <p:anim calcmode="lin" valueType="num">
                                      <p:cBhvr additive="base">
                                        <p:cTn id="19" dur="500" fill="hold"/>
                                        <p:tgtEl>
                                          <p:spTgt spid="2867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8676">
                                            <p:txEl>
                                              <p:pRg st="3" end="3"/>
                                            </p:txEl>
                                          </p:spTgt>
                                        </p:tgtEl>
                                        <p:attrNameLst>
                                          <p:attrName>style.visibility</p:attrName>
                                        </p:attrNameLst>
                                      </p:cBhvr>
                                      <p:to>
                                        <p:strVal val="visible"/>
                                      </p:to>
                                    </p:set>
                                    <p:anim calcmode="lin" valueType="num">
                                      <p:cBhvr additive="base">
                                        <p:cTn id="25" dur="500" fill="hold"/>
                                        <p:tgtEl>
                                          <p:spTgt spid="2867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676">
                                            <p:txEl>
                                              <p:pRg st="4" end="4"/>
                                            </p:txEl>
                                          </p:spTgt>
                                        </p:tgtEl>
                                        <p:attrNameLst>
                                          <p:attrName>style.visibility</p:attrName>
                                        </p:attrNameLst>
                                      </p:cBhvr>
                                      <p:to>
                                        <p:strVal val="visible"/>
                                      </p:to>
                                    </p:set>
                                    <p:anim calcmode="lin" valueType="num">
                                      <p:cBhvr additive="base">
                                        <p:cTn id="31" dur="500" fill="hold"/>
                                        <p:tgtEl>
                                          <p:spTgt spid="2867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67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8676">
                                            <p:txEl>
                                              <p:pRg st="5" end="5"/>
                                            </p:txEl>
                                          </p:spTgt>
                                        </p:tgtEl>
                                        <p:attrNameLst>
                                          <p:attrName>style.visibility</p:attrName>
                                        </p:attrNameLst>
                                      </p:cBhvr>
                                      <p:to>
                                        <p:strVal val="visible"/>
                                      </p:to>
                                    </p:set>
                                    <p:anim calcmode="lin" valueType="num">
                                      <p:cBhvr additive="base">
                                        <p:cTn id="37" dur="500" fill="hold"/>
                                        <p:tgtEl>
                                          <p:spTgt spid="2867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67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Text Box 7"/>
          <p:cNvSpPr txBox="1">
            <a:spLocks noChangeArrowheads="1"/>
          </p:cNvSpPr>
          <p:nvPr/>
        </p:nvSpPr>
        <p:spPr bwMode="auto">
          <a:xfrm>
            <a:off x="879475" y="250825"/>
            <a:ext cx="47804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非线性测量</a:t>
            </a:r>
            <a:r>
              <a:rPr lang="en-US" altLang="zh-CN" sz="3200" b="1" dirty="0" smtClean="0">
                <a:solidFill>
                  <a:schemeClr val="bg1"/>
                </a:solidFill>
              </a:rPr>
              <a:t>—Z</a:t>
            </a:r>
            <a:r>
              <a:rPr lang="zh-CN" altLang="en-US" sz="3200" b="1" dirty="0" smtClean="0">
                <a:solidFill>
                  <a:schemeClr val="bg1"/>
                </a:solidFill>
              </a:rPr>
              <a:t>扫描  </a:t>
            </a:r>
            <a:endParaRPr lang="zh-CN" altLang="en-US" sz="3200" b="1" dirty="0">
              <a:solidFill>
                <a:srgbClr val="0000CC"/>
              </a:solidFill>
            </a:endParaRPr>
          </a:p>
        </p:txBody>
      </p:sp>
      <p:grpSp>
        <p:nvGrpSpPr>
          <p:cNvPr id="2" name="组合 1"/>
          <p:cNvGrpSpPr/>
          <p:nvPr/>
        </p:nvGrpSpPr>
        <p:grpSpPr>
          <a:xfrm>
            <a:off x="1331640" y="1844824"/>
            <a:ext cx="6248400" cy="3918049"/>
            <a:chOff x="1331640" y="1844824"/>
            <a:chExt cx="6248400" cy="3918049"/>
          </a:xfrm>
        </p:grpSpPr>
        <p:pic>
          <p:nvPicPr>
            <p:cNvPr id="29700" name="Picture 4" descr="C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44824"/>
              <a:ext cx="6248400" cy="266858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843808" y="5301208"/>
              <a:ext cx="2526654" cy="461665"/>
            </a:xfrm>
            <a:prstGeom prst="rect">
              <a:avLst/>
            </a:prstGeom>
            <a:noFill/>
          </p:spPr>
          <p:txBody>
            <a:bodyPr wrap="none" rtlCol="0">
              <a:spAutoFit/>
            </a:bodyPr>
            <a:lstStyle/>
            <a:p>
              <a:r>
                <a:rPr lang="en-US" altLang="zh-CN" dirty="0" smtClean="0">
                  <a:solidFill>
                    <a:srgbClr val="CC00FF"/>
                  </a:solidFill>
                  <a:latin typeface="+mn-lt"/>
                  <a:ea typeface="楷体" panose="02010609060101010101" pitchFamily="49" charset="-122"/>
                </a:rPr>
                <a:t>Z</a:t>
              </a:r>
              <a:r>
                <a:rPr lang="zh-CN" altLang="en-US" dirty="0" smtClean="0">
                  <a:solidFill>
                    <a:srgbClr val="CC00FF"/>
                  </a:solidFill>
                  <a:latin typeface="楷体" panose="02010609060101010101" pitchFamily="49" charset="-122"/>
                  <a:ea typeface="楷体" panose="02010609060101010101" pitchFamily="49" charset="-122"/>
                </a:rPr>
                <a:t>扫描光路示意图</a:t>
              </a:r>
              <a:endParaRPr lang="zh-CN" altLang="en-US" dirty="0">
                <a:solidFill>
                  <a:srgbClr val="CC00FF"/>
                </a:solidFill>
                <a:latin typeface="楷体" panose="02010609060101010101" pitchFamily="49" charset="-122"/>
                <a:ea typeface="楷体" panose="02010609060101010101" pitchFamily="49" charset="-122"/>
              </a:endParaRPr>
            </a:p>
          </p:txBody>
        </p:sp>
      </p:grpSp>
      <p:sp>
        <p:nvSpPr>
          <p:cNvPr id="4" name="文本框 3"/>
          <p:cNvSpPr txBox="1"/>
          <p:nvPr/>
        </p:nvSpPr>
        <p:spPr>
          <a:xfrm>
            <a:off x="1105403" y="6089004"/>
            <a:ext cx="6700873"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smtClean="0"/>
              <a:t>M.Sheik-bahae</a:t>
            </a:r>
            <a:r>
              <a:rPr lang="en-US" altLang="zh-CN" dirty="0" smtClean="0"/>
              <a:t> et al. , </a:t>
            </a:r>
            <a:r>
              <a:rPr lang="en-US" altLang="zh-CN" i="1" dirty="0" smtClean="0"/>
              <a:t>Opt. Lett</a:t>
            </a:r>
            <a:r>
              <a:rPr lang="en-US" altLang="zh-CN" dirty="0" smtClean="0"/>
              <a:t>. </a:t>
            </a:r>
            <a:r>
              <a:rPr lang="en-US" altLang="zh-CN" b="1" dirty="0" smtClean="0"/>
              <a:t>14</a:t>
            </a:r>
            <a:r>
              <a:rPr lang="en-US" altLang="zh-CN" dirty="0" smtClean="0"/>
              <a:t>, 955 (1989)</a:t>
            </a:r>
            <a:endParaRPr lang="zh-CN" altLang="en-US" dirty="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7"/>
          <p:cNvGrpSpPr>
            <a:grpSpLocks/>
          </p:cNvGrpSpPr>
          <p:nvPr/>
        </p:nvGrpSpPr>
        <p:grpSpPr bwMode="auto">
          <a:xfrm>
            <a:off x="250825" y="1568450"/>
            <a:ext cx="8531225" cy="4956175"/>
            <a:chOff x="158" y="988"/>
            <a:chExt cx="5374" cy="3122"/>
          </a:xfrm>
        </p:grpSpPr>
        <p:pic>
          <p:nvPicPr>
            <p:cNvPr id="30724" name="Picture 4" descr="C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 y="988"/>
              <a:ext cx="5328" cy="2397"/>
            </a:xfrm>
            <a:prstGeom prst="rect">
              <a:avLst/>
            </a:prstGeom>
            <a:noFill/>
            <a:extLst>
              <a:ext uri="{909E8E84-426E-40DD-AFC4-6F175D3DCCD1}">
                <a14:hiddenFill xmlns:a14="http://schemas.microsoft.com/office/drawing/2010/main">
                  <a:solidFill>
                    <a:srgbClr val="FFFFFF"/>
                  </a:solidFill>
                </a14:hiddenFill>
              </a:ext>
            </a:extLst>
          </p:spPr>
        </p:pic>
        <p:sp>
          <p:nvSpPr>
            <p:cNvPr id="30725" name="Text Box 5"/>
            <p:cNvSpPr txBox="1">
              <a:spLocks noChangeArrowheads="1"/>
            </p:cNvSpPr>
            <p:nvPr/>
          </p:nvSpPr>
          <p:spPr bwMode="auto">
            <a:xfrm>
              <a:off x="158" y="3630"/>
              <a:ext cx="5273"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kumimoji="1" lang="zh-CN" altLang="en-US" sz="2000" b="1">
                  <a:solidFill>
                    <a:schemeClr val="accent2"/>
                  </a:solidFill>
                  <a:latin typeface="楷体_GB2312" pitchFamily="49" charset="-122"/>
                  <a:ea typeface="楷体_GB2312" pitchFamily="49" charset="-122"/>
                </a:rPr>
                <a:t>（左）１０</a:t>
              </a:r>
              <a:r>
                <a:rPr kumimoji="1" lang="en-US" altLang="zh-CN" sz="2000" b="1">
                  <a:solidFill>
                    <a:schemeClr val="accent2"/>
                  </a:solidFill>
                  <a:latin typeface="楷体_GB2312" pitchFamily="49" charset="-122"/>
                  <a:ea typeface="楷体_GB2312" pitchFamily="49" charset="-122"/>
                </a:rPr>
                <a:t>.</a:t>
              </a:r>
              <a:r>
                <a:rPr kumimoji="1" lang="zh-CN" altLang="en-US" sz="2000" b="1">
                  <a:solidFill>
                    <a:schemeClr val="accent2"/>
                  </a:solidFill>
                  <a:latin typeface="楷体_GB2312" pitchFamily="49" charset="-122"/>
                  <a:ea typeface="楷体_GB2312" pitchFamily="49" charset="-122"/>
                </a:rPr>
                <a:t>６</a:t>
              </a:r>
              <a:r>
                <a:rPr kumimoji="1" lang="en-US" altLang="zh-CN" sz="2000" b="1">
                  <a:solidFill>
                    <a:schemeClr val="accent2"/>
                  </a:solidFill>
                  <a:latin typeface="楷体_GB2312" pitchFamily="49" charset="-122"/>
                  <a:ea typeface="楷体_GB2312" pitchFamily="49" charset="-122"/>
                </a:rPr>
                <a:t>μ</a:t>
              </a:r>
              <a:r>
                <a:rPr kumimoji="1" lang="zh-CN" altLang="en-US" sz="2000" b="1">
                  <a:solidFill>
                    <a:schemeClr val="accent2"/>
                  </a:solidFill>
                  <a:latin typeface="楷体_GB2312" pitchFamily="49" charset="-122"/>
                  <a:ea typeface="楷体_GB2312" pitchFamily="49" charset="-122"/>
                </a:rPr>
                <a:t>ｍ，３００ｎｓ光脉冲的１ｍｍ厚ＣＳ</a:t>
              </a:r>
              <a:r>
                <a:rPr kumimoji="1" lang="en-US" altLang="zh-CN" sz="2000" b="1" baseline="-25000">
                  <a:solidFill>
                    <a:schemeClr val="accent2"/>
                  </a:solidFill>
                  <a:latin typeface="楷体_GB2312" pitchFamily="49" charset="-122"/>
                  <a:ea typeface="楷体_GB2312" pitchFamily="49" charset="-122"/>
                </a:rPr>
                <a:t>2</a:t>
              </a:r>
              <a:r>
                <a:rPr kumimoji="1" lang="zh-CN" altLang="en-US" sz="2000" b="1">
                  <a:solidFill>
                    <a:schemeClr val="accent2"/>
                  </a:solidFill>
                  <a:latin typeface="楷体_GB2312" pitchFamily="49" charset="-122"/>
                  <a:ea typeface="楷体_GB2312" pitchFamily="49" charset="-122"/>
                </a:rPr>
                <a:t>池Ｚ扫描结果</a:t>
              </a:r>
            </a:p>
            <a:p>
              <a:pPr algn="just" eaLnBrk="0" hangingPunct="0"/>
              <a:r>
                <a:rPr kumimoji="1" lang="zh-CN" altLang="en-US" sz="2000" b="1">
                  <a:solidFill>
                    <a:schemeClr val="accent2"/>
                  </a:solidFill>
                  <a:latin typeface="楷体_GB2312" pitchFamily="49" charset="-122"/>
                  <a:ea typeface="楷体_GB2312" pitchFamily="49" charset="-122"/>
                </a:rPr>
                <a:t>（右） ５３２ｎｍ，２７</a:t>
              </a:r>
              <a:r>
                <a:rPr kumimoji="1" lang="en-US" altLang="zh-CN" sz="2000" b="1">
                  <a:solidFill>
                    <a:schemeClr val="accent2"/>
                  </a:solidFill>
                  <a:latin typeface="楷体_GB2312" pitchFamily="49" charset="-122"/>
                  <a:ea typeface="楷体_GB2312" pitchFamily="49" charset="-122"/>
                </a:rPr>
                <a:t>ps</a:t>
              </a:r>
              <a:r>
                <a:rPr kumimoji="1" lang="zh-CN" altLang="en-US" sz="2000" b="1">
                  <a:solidFill>
                    <a:schemeClr val="accent2"/>
                  </a:solidFill>
                  <a:latin typeface="楷体_GB2312" pitchFamily="49" charset="-122"/>
                  <a:ea typeface="楷体_GB2312" pitchFamily="49" charset="-122"/>
                </a:rPr>
                <a:t>光脉冲的１ｍｍ厚ＣＳ</a:t>
              </a:r>
              <a:r>
                <a:rPr kumimoji="1" lang="en-US" altLang="zh-CN" sz="2000" b="1" baseline="-25000">
                  <a:solidFill>
                    <a:schemeClr val="accent2"/>
                  </a:solidFill>
                  <a:latin typeface="楷体_GB2312" pitchFamily="49" charset="-122"/>
                  <a:ea typeface="楷体_GB2312" pitchFamily="49" charset="-122"/>
                </a:rPr>
                <a:t>2</a:t>
              </a:r>
              <a:r>
                <a:rPr kumimoji="1" lang="zh-CN" altLang="en-US" sz="2000" b="1">
                  <a:solidFill>
                    <a:schemeClr val="accent2"/>
                  </a:solidFill>
                  <a:latin typeface="楷体_GB2312" pitchFamily="49" charset="-122"/>
                  <a:ea typeface="楷体_GB2312" pitchFamily="49" charset="-122"/>
                </a:rPr>
                <a:t>池Ｚ扫描结果</a:t>
              </a:r>
              <a:r>
                <a:rPr kumimoji="1" lang="zh-CN" altLang="en-US" b="1">
                  <a:solidFill>
                    <a:schemeClr val="accent2"/>
                  </a:solidFill>
                  <a:latin typeface="楷体_GB2312" pitchFamily="49" charset="-122"/>
                  <a:ea typeface="楷体_GB2312" pitchFamily="49" charset="-122"/>
                </a:rPr>
                <a:t></a:t>
              </a:r>
            </a:p>
          </p:txBody>
        </p:sp>
      </p:grpSp>
      <p:sp>
        <p:nvSpPr>
          <p:cNvPr id="30726" name="Text Box 6"/>
          <p:cNvSpPr txBox="1">
            <a:spLocks noChangeArrowheads="1"/>
          </p:cNvSpPr>
          <p:nvPr/>
        </p:nvSpPr>
        <p:spPr bwMode="auto">
          <a:xfrm>
            <a:off x="879475" y="250825"/>
            <a:ext cx="39565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a:t>
            </a:r>
            <a:r>
              <a:rPr lang="en-US" altLang="zh-CN" sz="3200" b="1" dirty="0">
                <a:solidFill>
                  <a:schemeClr val="bg1"/>
                </a:solidFill>
              </a:rPr>
              <a:t>—Z</a:t>
            </a:r>
            <a:r>
              <a:rPr lang="zh-CN" altLang="en-US" sz="3200" b="1" dirty="0">
                <a:solidFill>
                  <a:schemeClr val="bg1"/>
                </a:solidFill>
              </a:rPr>
              <a:t>扫描  </a:t>
            </a:r>
            <a:endParaRPr lang="zh-CN" altLang="en-US" sz="3200" b="1" dirty="0">
              <a:solidFill>
                <a:srgbClr val="0000CC"/>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dissolve">
                                      <p:cBhvr>
                                        <p:cTn id="7" dur="5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descr="C40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3716338"/>
            <a:ext cx="4176713" cy="3043237"/>
          </a:xfrm>
          <a:prstGeom prst="rect">
            <a:avLst/>
          </a:prstGeom>
          <a:noFill/>
          <a:extLst>
            <a:ext uri="{909E8E84-426E-40DD-AFC4-6F175D3DCCD1}">
              <a14:hiddenFill xmlns:a14="http://schemas.microsoft.com/office/drawing/2010/main">
                <a:solidFill>
                  <a:srgbClr val="FFFFFF"/>
                </a:solidFill>
              </a14:hiddenFill>
            </a:ext>
          </a:extLst>
        </p:spPr>
      </p:pic>
      <p:sp>
        <p:nvSpPr>
          <p:cNvPr id="31749" name="Text Box 5"/>
          <p:cNvSpPr txBox="1">
            <a:spLocks noChangeArrowheads="1"/>
          </p:cNvSpPr>
          <p:nvPr/>
        </p:nvSpPr>
        <p:spPr bwMode="auto">
          <a:xfrm>
            <a:off x="879475" y="250825"/>
            <a:ext cx="39565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三阶</a:t>
            </a:r>
            <a:r>
              <a:rPr lang="zh-CN" altLang="en-US" sz="3200" b="1" dirty="0" smtClean="0">
                <a:solidFill>
                  <a:schemeClr val="bg1"/>
                </a:solidFill>
              </a:rPr>
              <a:t>非线性</a:t>
            </a:r>
            <a:r>
              <a:rPr lang="en-US" altLang="zh-CN" sz="3200" b="1" dirty="0">
                <a:solidFill>
                  <a:schemeClr val="bg1"/>
                </a:solidFill>
              </a:rPr>
              <a:t>—Z</a:t>
            </a:r>
            <a:r>
              <a:rPr lang="zh-CN" altLang="en-US" sz="3200" b="1" dirty="0">
                <a:solidFill>
                  <a:schemeClr val="bg1"/>
                </a:solidFill>
              </a:rPr>
              <a:t>扫描  </a:t>
            </a:r>
            <a:endParaRPr lang="zh-CN" altLang="en-US" sz="3200" b="1" dirty="0">
              <a:solidFill>
                <a:srgbClr val="0000CC"/>
              </a:solidFill>
            </a:endParaRPr>
          </a:p>
        </p:txBody>
      </p:sp>
      <p:pic>
        <p:nvPicPr>
          <p:cNvPr id="31751" name="Picture 7" descr="C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463" y="3698875"/>
            <a:ext cx="3743325" cy="304323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1115616" y="922375"/>
            <a:ext cx="6695176" cy="2688899"/>
            <a:chOff x="-778683" y="922375"/>
            <a:chExt cx="6695176" cy="2688899"/>
          </a:xfrm>
        </p:grpSpPr>
        <p:sp>
          <p:nvSpPr>
            <p:cNvPr id="11" name="矩形 10"/>
            <p:cNvSpPr/>
            <p:nvPr/>
          </p:nvSpPr>
          <p:spPr bwMode="auto">
            <a:xfrm>
              <a:off x="4044285" y="996537"/>
              <a:ext cx="1872208" cy="261473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p:txBody>
        </p:sp>
        <p:pic>
          <p:nvPicPr>
            <p:cNvPr id="6" name="Picture 4" descr="C6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2787"/>
            <a:stretch/>
          </p:blipFill>
          <p:spPr bwMode="auto">
            <a:xfrm>
              <a:off x="-778683" y="922375"/>
              <a:ext cx="4824536" cy="2668588"/>
            </a:xfrm>
            <a:prstGeom prst="rect">
              <a:avLst/>
            </a:prstGeom>
            <a:ln>
              <a:noFill/>
            </a:ln>
            <a:effectLst/>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bwMode="auto">
            <a:xfrm>
              <a:off x="4172183" y="1909112"/>
              <a:ext cx="1152128" cy="288032"/>
            </a:xfrm>
            <a:prstGeom prst="line">
              <a:avLst/>
            </a:prstGeom>
            <a:solidFill>
              <a:schemeClr val="accent1"/>
            </a:solidFill>
            <a:ln w="158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flipV="1">
              <a:off x="4166079" y="2196155"/>
              <a:ext cx="1152128" cy="244488"/>
            </a:xfrm>
            <a:prstGeom prst="line">
              <a:avLst/>
            </a:prstGeom>
            <a:solidFill>
              <a:schemeClr val="accent1"/>
            </a:solidFill>
            <a:ln w="158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椭圆 6"/>
            <p:cNvSpPr/>
            <p:nvPr/>
          </p:nvSpPr>
          <p:spPr bwMode="auto">
            <a:xfrm>
              <a:off x="4034021" y="1731290"/>
              <a:ext cx="144016" cy="824906"/>
            </a:xfrm>
            <a:prstGeom prst="ellipse">
              <a:avLst/>
            </a:prstGeom>
            <a:noFill/>
            <a:ln w="158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endParaRPr>
            </a:p>
          </p:txBody>
        </p:sp>
        <p:sp>
          <p:nvSpPr>
            <p:cNvPr id="8" name="文本框 7"/>
            <p:cNvSpPr txBox="1"/>
            <p:nvPr/>
          </p:nvSpPr>
          <p:spPr>
            <a:xfrm>
              <a:off x="5361764" y="1969973"/>
              <a:ext cx="504056" cy="400110"/>
            </a:xfrm>
            <a:prstGeom prst="rect">
              <a:avLst/>
            </a:prstGeom>
            <a:noFill/>
            <a:ln w="15875">
              <a:solidFill>
                <a:schemeClr val="tx1"/>
              </a:solidFill>
            </a:ln>
          </p:spPr>
          <p:txBody>
            <a:bodyPr wrap="square" rtlCol="0">
              <a:spAutoFit/>
            </a:bodyPr>
            <a:lstStyle/>
            <a:p>
              <a:r>
                <a:rPr lang="en-US" altLang="zh-CN" sz="2000" dirty="0" smtClean="0">
                  <a:solidFill>
                    <a:schemeClr val="tx1"/>
                  </a:solidFill>
                </a:rPr>
                <a:t>D</a:t>
              </a:r>
              <a:r>
                <a:rPr lang="en-US" altLang="zh-CN" sz="2000" baseline="-25000" dirty="0" smtClean="0">
                  <a:solidFill>
                    <a:schemeClr val="tx1"/>
                  </a:solidFill>
                </a:rPr>
                <a:t>2</a:t>
              </a:r>
              <a:endParaRPr lang="zh-CN" altLang="en-US" sz="2000" dirty="0">
                <a:solidFill>
                  <a:schemeClr val="tx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diamond(in)">
                                      <p:cBhvr>
                                        <p:cTn id="7" dur="500"/>
                                        <p:tgtEl>
                                          <p:spTgt spid="31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1751"/>
                                        </p:tgtEl>
                                        <p:attrNameLst>
                                          <p:attrName>style.visibility</p:attrName>
                                        </p:attrNameLst>
                                      </p:cBhvr>
                                      <p:to>
                                        <p:strVal val="visible"/>
                                      </p:to>
                                    </p:set>
                                    <p:animEffect transition="in" filter="diamond(in)">
                                      <p:cBhvr>
                                        <p:cTn id="12"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Text Box 12"/>
          <p:cNvSpPr txBox="1">
            <a:spLocks noChangeArrowheads="1"/>
          </p:cNvSpPr>
          <p:nvPr/>
        </p:nvSpPr>
        <p:spPr bwMode="auto">
          <a:xfrm>
            <a:off x="879475" y="250825"/>
            <a:ext cx="3560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chemeClr val="bg1"/>
                </a:solidFill>
              </a:rPr>
              <a:t>飞秒激光系统实例 </a:t>
            </a:r>
          </a:p>
        </p:txBody>
      </p:sp>
      <p:pic>
        <p:nvPicPr>
          <p:cNvPr id="5133" name="Picture 13" descr="13[1]"/>
          <p:cNvPicPr>
            <a:picLocks noChangeAspect="1" noChangeArrowheads="1"/>
          </p:cNvPicPr>
          <p:nvPr/>
        </p:nvPicPr>
        <p:blipFill>
          <a:blip r:embed="rId2" cstate="print">
            <a:extLst>
              <a:ext uri="{28A0092B-C50C-407E-A947-70E740481C1C}">
                <a14:useLocalDpi xmlns:a14="http://schemas.microsoft.com/office/drawing/2010/main" val="0"/>
              </a:ext>
            </a:extLst>
          </a:blip>
          <a:srcRect l="-1004" t="17171"/>
          <a:stretch>
            <a:fillRect/>
          </a:stretch>
        </p:blipFill>
        <p:spPr bwMode="auto">
          <a:xfrm>
            <a:off x="-36513" y="1116013"/>
            <a:ext cx="9144001" cy="562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33"/>
                                        </p:tgtEl>
                                        <p:attrNameLst>
                                          <p:attrName>style.visibility</p:attrName>
                                        </p:attrNameLst>
                                      </p:cBhvr>
                                      <p:to>
                                        <p:strVal val="visible"/>
                                      </p:to>
                                    </p:set>
                                    <p:animEffect transition="in" filter="dissolve">
                                      <p:cBhvr>
                                        <p:cTn id="7" dur="500"/>
                                        <p:tgtEl>
                                          <p:spTgt spid="5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500863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5814067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640"/>
            <a:ext cx="7886700" cy="1325563"/>
          </a:xfrm>
        </p:spPr>
        <p:txBody>
          <a:bodyPr/>
          <a:lstStyle/>
          <a:p>
            <a:r>
              <a:rPr lang="zh-CN" altLang="en-US" dirty="0"/>
              <a:t>激光</a:t>
            </a:r>
            <a:r>
              <a:rPr lang="zh-CN" altLang="en-US" dirty="0" smtClean="0"/>
              <a:t>核聚变</a:t>
            </a:r>
            <a:endParaRPr lang="zh-CN" altLang="en-US" dirty="0"/>
          </a:p>
        </p:txBody>
      </p:sp>
      <p:pic>
        <p:nvPicPr>
          <p:cNvPr id="6" name="图片 5"/>
          <p:cNvPicPr>
            <a:picLocks noChangeAspect="1"/>
          </p:cNvPicPr>
          <p:nvPr/>
        </p:nvPicPr>
        <p:blipFill>
          <a:blip r:embed="rId2"/>
          <a:stretch>
            <a:fillRect/>
          </a:stretch>
        </p:blipFill>
        <p:spPr>
          <a:xfrm>
            <a:off x="13645" y="957025"/>
            <a:ext cx="7243571" cy="5900975"/>
          </a:xfrm>
          <a:prstGeom prst="rect">
            <a:avLst/>
          </a:prstGeom>
        </p:spPr>
      </p:pic>
      <p:sp>
        <p:nvSpPr>
          <p:cNvPr id="7" name="文本框 6"/>
          <p:cNvSpPr txBox="1"/>
          <p:nvPr/>
        </p:nvSpPr>
        <p:spPr>
          <a:xfrm>
            <a:off x="7524328" y="2927030"/>
            <a:ext cx="1176925"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altLang="zh-CN" sz="4800" dirty="0" smtClean="0"/>
              <a:t>NIF</a:t>
            </a:r>
            <a:endParaRPr lang="zh-CN" altLang="en-US" sz="4800" dirty="0"/>
          </a:p>
        </p:txBody>
      </p:sp>
    </p:spTree>
    <p:extLst>
      <p:ext uri="{BB962C8B-B14F-4D97-AF65-F5344CB8AC3E}">
        <p14:creationId xmlns:p14="http://schemas.microsoft.com/office/powerpoint/2010/main" val="146176638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1507046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1340768"/>
            <a:ext cx="9144000" cy="5125660"/>
          </a:xfrm>
          <a:prstGeom prst="rect">
            <a:avLst/>
          </a:prstGeom>
        </p:spPr>
      </p:pic>
      <p:sp>
        <p:nvSpPr>
          <p:cNvPr id="5" name="Text Box 12"/>
          <p:cNvSpPr txBox="1">
            <a:spLocks noChangeArrowheads="1"/>
          </p:cNvSpPr>
          <p:nvPr/>
        </p:nvSpPr>
        <p:spPr bwMode="auto">
          <a:xfrm>
            <a:off x="879475" y="250825"/>
            <a:ext cx="60324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smtClean="0">
                <a:solidFill>
                  <a:schemeClr val="bg1"/>
                </a:solidFill>
              </a:rPr>
              <a:t>瞬态吸收（</a:t>
            </a:r>
            <a:r>
              <a:rPr lang="en-US" altLang="zh-CN" sz="3200" b="1" dirty="0" smtClean="0">
                <a:solidFill>
                  <a:schemeClr val="bg1"/>
                </a:solidFill>
              </a:rPr>
              <a:t>Pump-Probe</a:t>
            </a:r>
            <a:r>
              <a:rPr lang="zh-CN" altLang="en-US" sz="3200" b="1" dirty="0" smtClean="0">
                <a:solidFill>
                  <a:schemeClr val="bg1"/>
                </a:solidFill>
              </a:rPr>
              <a:t>）光</a:t>
            </a:r>
            <a:r>
              <a:rPr lang="zh-CN" altLang="en-US" sz="3200" b="1" dirty="0">
                <a:solidFill>
                  <a:schemeClr val="bg1"/>
                </a:solidFill>
              </a:rPr>
              <a:t>路</a:t>
            </a:r>
            <a:r>
              <a:rPr lang="zh-CN" altLang="en-US" sz="3200" b="1" dirty="0" smtClean="0">
                <a:solidFill>
                  <a:schemeClr val="bg1"/>
                </a:solidFill>
              </a:rPr>
              <a:t> </a:t>
            </a:r>
            <a:endParaRPr lang="zh-CN" altLang="en-US" sz="3200" b="1" dirty="0">
              <a:solidFill>
                <a:schemeClr val="bg1"/>
              </a:solidFill>
            </a:endParaRPr>
          </a:p>
        </p:txBody>
      </p:sp>
    </p:spTree>
    <p:extLst>
      <p:ext uri="{BB962C8B-B14F-4D97-AF65-F5344CB8AC3E}">
        <p14:creationId xmlns:p14="http://schemas.microsoft.com/office/powerpoint/2010/main" val="372437587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1574" y="1028733"/>
            <a:ext cx="7320813" cy="5722420"/>
          </a:xfrm>
          <a:prstGeom prst="rect">
            <a:avLst/>
          </a:prstGeom>
        </p:spPr>
      </p:pic>
      <p:sp>
        <p:nvSpPr>
          <p:cNvPr id="3" name="文本框 2"/>
          <p:cNvSpPr txBox="1"/>
          <p:nvPr/>
        </p:nvSpPr>
        <p:spPr>
          <a:xfrm>
            <a:off x="671567" y="291647"/>
            <a:ext cx="2646878" cy="584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200" dirty="0" smtClean="0"/>
              <a:t>瞬态吸收光谱</a:t>
            </a:r>
            <a:endParaRPr lang="zh-CN" altLang="en-US" sz="3200" dirty="0"/>
          </a:p>
        </p:txBody>
      </p:sp>
    </p:spTree>
    <p:extLst>
      <p:ext uri="{BB962C8B-B14F-4D97-AF65-F5344CB8AC3E}">
        <p14:creationId xmlns:p14="http://schemas.microsoft.com/office/powerpoint/2010/main" val="20854278"/>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1574" y="968727"/>
            <a:ext cx="7556500" cy="5803900"/>
          </a:xfrm>
          <a:prstGeom prst="rect">
            <a:avLst/>
          </a:prstGeom>
        </p:spPr>
      </p:pic>
      <p:sp>
        <p:nvSpPr>
          <p:cNvPr id="3" name="文本框 2"/>
          <p:cNvSpPr txBox="1"/>
          <p:nvPr/>
        </p:nvSpPr>
        <p:spPr>
          <a:xfrm>
            <a:off x="671567" y="291647"/>
            <a:ext cx="1826141" cy="58477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3200" dirty="0"/>
              <a:t>飞秒激光</a:t>
            </a:r>
          </a:p>
        </p:txBody>
      </p:sp>
    </p:spTree>
    <p:extLst>
      <p:ext uri="{BB962C8B-B14F-4D97-AF65-F5344CB8AC3E}">
        <p14:creationId xmlns:p14="http://schemas.microsoft.com/office/powerpoint/2010/main" val="63194198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8001" b="14300"/>
          <a:stretch/>
        </p:blipFill>
        <p:spPr>
          <a:xfrm>
            <a:off x="1907704" y="1124744"/>
            <a:ext cx="5143500" cy="5328592"/>
          </a:xfrm>
          <a:prstGeom prst="rect">
            <a:avLst/>
          </a:prstGeom>
        </p:spPr>
      </p:pic>
      <p:sp>
        <p:nvSpPr>
          <p:cNvPr id="5" name="Text Box 12"/>
          <p:cNvSpPr txBox="1">
            <a:spLocks noChangeArrowheads="1"/>
          </p:cNvSpPr>
          <p:nvPr/>
        </p:nvSpPr>
        <p:spPr bwMode="auto">
          <a:xfrm>
            <a:off x="879475" y="250825"/>
            <a:ext cx="23583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smtClean="0">
                <a:solidFill>
                  <a:schemeClr val="bg1"/>
                </a:solidFill>
              </a:rPr>
              <a:t>光学与材料 </a:t>
            </a:r>
            <a:endParaRPr lang="zh-CN" altLang="en-US" sz="3200" b="1" dirty="0">
              <a:solidFill>
                <a:schemeClr val="bg1"/>
              </a:solidFill>
            </a:endParaRPr>
          </a:p>
        </p:txBody>
      </p:sp>
    </p:spTree>
    <p:extLst>
      <p:ext uri="{BB962C8B-B14F-4D97-AF65-F5344CB8AC3E}">
        <p14:creationId xmlns:p14="http://schemas.microsoft.com/office/powerpoint/2010/main" val="24441188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24566" t="11398" r="35533" b="4355"/>
          <a:stretch/>
        </p:blipFill>
        <p:spPr>
          <a:xfrm>
            <a:off x="1547664" y="908720"/>
            <a:ext cx="5400600" cy="5850650"/>
          </a:xfrm>
          <a:prstGeom prst="rect">
            <a:avLst/>
          </a:prstGeom>
        </p:spPr>
      </p:pic>
    </p:spTree>
    <p:extLst>
      <p:ext uri="{BB962C8B-B14F-4D97-AF65-F5344CB8AC3E}">
        <p14:creationId xmlns:p14="http://schemas.microsoft.com/office/powerpoint/2010/main" val="288083799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bwMode="auto">
          <a:xfrm>
            <a:off x="457200" y="1052513"/>
            <a:ext cx="8229600" cy="24479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Tx/>
              <a:buNone/>
            </a:pPr>
            <a:r>
              <a:rPr lang="zh-CN" altLang="en-US" b="1">
                <a:solidFill>
                  <a:srgbClr val="FF3300"/>
                </a:solidFill>
              </a:rPr>
              <a:t>线性光学</a:t>
            </a:r>
          </a:p>
          <a:p>
            <a:r>
              <a:rPr lang="zh-CN" altLang="en-US"/>
              <a:t>稳定的</a:t>
            </a:r>
          </a:p>
          <a:p>
            <a:r>
              <a:rPr lang="zh-CN" altLang="en-US"/>
              <a:t>光的频率不变</a:t>
            </a:r>
          </a:p>
          <a:p>
            <a:r>
              <a:rPr lang="zh-CN" altLang="en-US"/>
              <a:t>介质的主要参数与入射光强无关</a:t>
            </a:r>
          </a:p>
        </p:txBody>
      </p:sp>
      <p:sp>
        <p:nvSpPr>
          <p:cNvPr id="8197" name="Text Box 5"/>
          <p:cNvSpPr txBox="1">
            <a:spLocks noChangeArrowheads="1"/>
          </p:cNvSpPr>
          <p:nvPr/>
        </p:nvSpPr>
        <p:spPr bwMode="auto">
          <a:xfrm>
            <a:off x="879475" y="227013"/>
            <a:ext cx="26320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chemeClr val="bg1"/>
                </a:solidFill>
              </a:rPr>
              <a:t>线性与非线性</a:t>
            </a:r>
          </a:p>
        </p:txBody>
      </p:sp>
      <p:sp>
        <p:nvSpPr>
          <p:cNvPr id="8198" name="Rectangle 6"/>
          <p:cNvSpPr>
            <a:spLocks noChangeArrowheads="1"/>
          </p:cNvSpPr>
          <p:nvPr/>
        </p:nvSpPr>
        <p:spPr bwMode="auto">
          <a:xfrm>
            <a:off x="539750" y="3717925"/>
            <a:ext cx="82296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FF3300"/>
                </a:solidFill>
              </a:rPr>
              <a:t>非线性光学</a:t>
            </a:r>
          </a:p>
          <a:p>
            <a:r>
              <a:rPr lang="zh-CN" altLang="en-US"/>
              <a:t>脉冲光</a:t>
            </a:r>
          </a:p>
          <a:p>
            <a:r>
              <a:rPr lang="zh-CN" altLang="en-US"/>
              <a:t>光的频率可以改变</a:t>
            </a:r>
          </a:p>
          <a:p>
            <a:r>
              <a:rPr lang="zh-CN" altLang="en-US"/>
              <a:t>介质的主要参数与入射光强有关</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0539" y="116633"/>
            <a:ext cx="7886700" cy="792088"/>
          </a:xfrm>
        </p:spPr>
        <p:txBody>
          <a:bodyPr/>
          <a:lstStyle/>
          <a:p>
            <a:r>
              <a:rPr lang="zh-CN" altLang="en-US" dirty="0" smtClean="0">
                <a:solidFill>
                  <a:schemeClr val="bg1"/>
                </a:solidFill>
                <a:latin typeface="黑体" panose="02010609060101010101" pitchFamily="49" charset="-122"/>
                <a:ea typeface="黑体" panose="02010609060101010101" pitchFamily="49" charset="-122"/>
              </a:rPr>
              <a:t>光和电</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619672" y="1628800"/>
            <a:ext cx="5652451" cy="4573867"/>
          </a:xfrm>
          <a:prstGeom prst="rect">
            <a:avLst/>
          </a:prstGeom>
        </p:spPr>
      </p:pic>
    </p:spTree>
    <p:extLst>
      <p:ext uri="{BB962C8B-B14F-4D97-AF65-F5344CB8AC3E}">
        <p14:creationId xmlns:p14="http://schemas.microsoft.com/office/powerpoint/2010/main" val="12546755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2987824" y="188640"/>
            <a:ext cx="4609689" cy="6440303"/>
            <a:chOff x="898416" y="-10333"/>
            <a:chExt cx="4609689" cy="6440303"/>
          </a:xfrm>
        </p:grpSpPr>
        <p:pic>
          <p:nvPicPr>
            <p:cNvPr id="4" name="图片 3"/>
            <p:cNvPicPr>
              <a:picLocks noChangeAspect="1"/>
            </p:cNvPicPr>
            <p:nvPr/>
          </p:nvPicPr>
          <p:blipFill>
            <a:blip r:embed="rId2"/>
            <a:stretch>
              <a:fillRect/>
            </a:stretch>
          </p:blipFill>
          <p:spPr>
            <a:xfrm>
              <a:off x="899592" y="-10333"/>
              <a:ext cx="4608512" cy="1546597"/>
            </a:xfrm>
            <a:prstGeom prst="rect">
              <a:avLst/>
            </a:prstGeom>
          </p:spPr>
        </p:pic>
        <p:pic>
          <p:nvPicPr>
            <p:cNvPr id="5" name="图片 4"/>
            <p:cNvPicPr>
              <a:picLocks noChangeAspect="1"/>
            </p:cNvPicPr>
            <p:nvPr/>
          </p:nvPicPr>
          <p:blipFill>
            <a:blip r:embed="rId3"/>
            <a:stretch>
              <a:fillRect/>
            </a:stretch>
          </p:blipFill>
          <p:spPr>
            <a:xfrm>
              <a:off x="898416" y="1562945"/>
              <a:ext cx="4609688" cy="1621338"/>
            </a:xfrm>
            <a:prstGeom prst="rect">
              <a:avLst/>
            </a:prstGeom>
          </p:spPr>
        </p:pic>
        <p:pic>
          <p:nvPicPr>
            <p:cNvPr id="6" name="图片 5"/>
            <p:cNvPicPr>
              <a:picLocks noChangeAspect="1"/>
            </p:cNvPicPr>
            <p:nvPr/>
          </p:nvPicPr>
          <p:blipFill>
            <a:blip r:embed="rId4"/>
            <a:stretch>
              <a:fillRect/>
            </a:stretch>
          </p:blipFill>
          <p:spPr>
            <a:xfrm>
              <a:off x="898416" y="3175888"/>
              <a:ext cx="4609688" cy="1652470"/>
            </a:xfrm>
            <a:prstGeom prst="rect">
              <a:avLst/>
            </a:prstGeom>
          </p:spPr>
        </p:pic>
        <p:pic>
          <p:nvPicPr>
            <p:cNvPr id="7" name="图片 6"/>
            <p:cNvPicPr>
              <a:picLocks noChangeAspect="1"/>
            </p:cNvPicPr>
            <p:nvPr/>
          </p:nvPicPr>
          <p:blipFill>
            <a:blip r:embed="rId5"/>
            <a:stretch>
              <a:fillRect/>
            </a:stretch>
          </p:blipFill>
          <p:spPr>
            <a:xfrm>
              <a:off x="898417" y="4797226"/>
              <a:ext cx="4609688" cy="1632744"/>
            </a:xfrm>
            <a:prstGeom prst="rect">
              <a:avLst/>
            </a:prstGeom>
          </p:spPr>
        </p:pic>
      </p:grpSp>
      <p:sp>
        <p:nvSpPr>
          <p:cNvPr id="9" name="文本框 8"/>
          <p:cNvSpPr txBox="1"/>
          <p:nvPr/>
        </p:nvSpPr>
        <p:spPr>
          <a:xfrm>
            <a:off x="179512" y="2157088"/>
            <a:ext cx="2492990" cy="830997"/>
          </a:xfrm>
          <a:prstGeom prst="rect">
            <a:avLst/>
          </a:prstGeom>
          <a:solidFill>
            <a:srgbClr val="FF9900"/>
          </a:solidFill>
        </p:spPr>
        <p:txBody>
          <a:bodyPr wrap="none" rtlCol="0">
            <a:spAutoFit/>
          </a:bodyPr>
          <a:lstStyle/>
          <a:p>
            <a:r>
              <a:rPr lang="zh-CN" altLang="en-US" dirty="0" smtClean="0">
                <a:latin typeface="黑体" panose="02010609060101010101" pitchFamily="49" charset="-122"/>
                <a:ea typeface="黑体" panose="02010609060101010101" pitchFamily="49" charset="-122"/>
              </a:rPr>
              <a:t>线性</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非线性极化</a:t>
            </a:r>
            <a:endParaRPr lang="en-US" altLang="zh-CN" dirty="0" smtClean="0">
              <a:latin typeface="黑体" panose="02010609060101010101" pitchFamily="49" charset="-122"/>
              <a:ea typeface="黑体" panose="02010609060101010101" pitchFamily="49" charset="-122"/>
            </a:endParaRPr>
          </a:p>
          <a:p>
            <a:pPr algn="ctr"/>
            <a:r>
              <a:rPr lang="zh-CN" altLang="en-US" dirty="0" smtClean="0">
                <a:latin typeface="黑体" panose="02010609060101010101" pitchFamily="49" charset="-122"/>
                <a:ea typeface="黑体" panose="02010609060101010101" pitchFamily="49" charset="-122"/>
              </a:rPr>
              <a:t>（示意图）</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696643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3" name="Object 3"/>
          <p:cNvGraphicFramePr>
            <a:graphicFrameLocks noChangeAspect="1"/>
          </p:cNvGraphicFramePr>
          <p:nvPr/>
        </p:nvGraphicFramePr>
        <p:xfrm>
          <a:off x="2051050" y="1268413"/>
          <a:ext cx="3551238" cy="696912"/>
        </p:xfrm>
        <a:graphic>
          <a:graphicData uri="http://schemas.openxmlformats.org/presentationml/2006/ole">
            <mc:AlternateContent xmlns:mc="http://schemas.openxmlformats.org/markup-compatibility/2006">
              <mc:Choice xmlns:v="urn:schemas-microsoft-com:vml" Requires="v">
                <p:oleObj spid="_x0000_s34184" name="Equation" r:id="rId4" imgW="1295280" imgH="253800" progId="Equation.DSMT4">
                  <p:embed/>
                </p:oleObj>
              </mc:Choice>
              <mc:Fallback>
                <p:oleObj name="Equation" r:id="rId4" imgW="12952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1268413"/>
                        <a:ext cx="3551238" cy="696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AutoShape 4"/>
          <p:cNvSpPr>
            <a:spLocks noChangeArrowheads="1"/>
          </p:cNvSpPr>
          <p:nvPr/>
        </p:nvSpPr>
        <p:spPr bwMode="auto">
          <a:xfrm>
            <a:off x="4856163" y="2166938"/>
            <a:ext cx="2087562" cy="431800"/>
          </a:xfrm>
          <a:prstGeom prst="wedgeRectCallout">
            <a:avLst>
              <a:gd name="adj1" fmla="val -40569"/>
              <a:gd name="adj2" fmla="val -113236"/>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CC0000"/>
                </a:solidFill>
              </a:rPr>
              <a:t>介电常数</a:t>
            </a:r>
          </a:p>
        </p:txBody>
      </p:sp>
      <p:grpSp>
        <p:nvGrpSpPr>
          <p:cNvPr id="10245" name="Group 5"/>
          <p:cNvGrpSpPr>
            <a:grpSpLocks/>
          </p:cNvGrpSpPr>
          <p:nvPr/>
        </p:nvGrpSpPr>
        <p:grpSpPr bwMode="auto">
          <a:xfrm>
            <a:off x="107950" y="2205038"/>
            <a:ext cx="3252788" cy="1130300"/>
            <a:chOff x="68" y="1389"/>
            <a:chExt cx="2049" cy="712"/>
          </a:xfrm>
        </p:grpSpPr>
        <p:sp>
          <p:nvSpPr>
            <p:cNvPr id="10246" name="Text Box 6"/>
            <p:cNvSpPr txBox="1">
              <a:spLocks noChangeArrowheads="1"/>
            </p:cNvSpPr>
            <p:nvPr/>
          </p:nvSpPr>
          <p:spPr bwMode="auto">
            <a:xfrm>
              <a:off x="68" y="1389"/>
              <a:ext cx="1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线性光学</a:t>
              </a:r>
              <a:r>
                <a:rPr lang="en-US" altLang="zh-CN" b="1">
                  <a:solidFill>
                    <a:srgbClr val="FF3300"/>
                  </a:solidFill>
                </a:rPr>
                <a:t>: </a:t>
              </a:r>
            </a:p>
          </p:txBody>
        </p:sp>
        <p:graphicFrame>
          <p:nvGraphicFramePr>
            <p:cNvPr id="10247" name="Object 7"/>
            <p:cNvGraphicFramePr>
              <a:graphicFrameLocks noChangeAspect="1"/>
            </p:cNvGraphicFramePr>
            <p:nvPr/>
          </p:nvGraphicFramePr>
          <p:xfrm>
            <a:off x="1020" y="1661"/>
            <a:ext cx="1097" cy="440"/>
          </p:xfrm>
          <a:graphic>
            <a:graphicData uri="http://schemas.openxmlformats.org/presentationml/2006/ole">
              <mc:AlternateContent xmlns:mc="http://schemas.openxmlformats.org/markup-compatibility/2006">
                <mc:Choice xmlns:v="urn:schemas-microsoft-com:vml" Requires="v">
                  <p:oleObj spid="_x0000_s34185" name="Equation" r:id="rId6" imgW="634680" imgH="253800" progId="Equation.DSMT4">
                    <p:embed/>
                  </p:oleObj>
                </mc:Choice>
                <mc:Fallback>
                  <p:oleObj name="Equation" r:id="rId6" imgW="63468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 y="1661"/>
                          <a:ext cx="1097"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8" name="Group 8"/>
          <p:cNvGrpSpPr>
            <a:grpSpLocks/>
          </p:cNvGrpSpPr>
          <p:nvPr/>
        </p:nvGrpSpPr>
        <p:grpSpPr bwMode="auto">
          <a:xfrm>
            <a:off x="3635375" y="2692400"/>
            <a:ext cx="2432050" cy="628650"/>
            <a:chOff x="2290" y="1696"/>
            <a:chExt cx="1532" cy="396"/>
          </a:xfrm>
        </p:grpSpPr>
        <p:sp>
          <p:nvSpPr>
            <p:cNvPr id="10249" name="AutoShape 9"/>
            <p:cNvSpPr>
              <a:spLocks noChangeArrowheads="1"/>
            </p:cNvSpPr>
            <p:nvPr/>
          </p:nvSpPr>
          <p:spPr bwMode="auto">
            <a:xfrm>
              <a:off x="2290" y="1819"/>
              <a:ext cx="363" cy="137"/>
            </a:xfrm>
            <a:prstGeom prst="rightArrow">
              <a:avLst>
                <a:gd name="adj1" fmla="val 50000"/>
                <a:gd name="adj2" fmla="val 662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50" name="Object 10"/>
            <p:cNvGraphicFramePr>
              <a:graphicFrameLocks noChangeAspect="1"/>
            </p:cNvGraphicFramePr>
            <p:nvPr/>
          </p:nvGraphicFramePr>
          <p:xfrm>
            <a:off x="2747" y="1696"/>
            <a:ext cx="1075" cy="396"/>
          </p:xfrm>
          <a:graphic>
            <a:graphicData uri="http://schemas.openxmlformats.org/presentationml/2006/ole">
              <mc:AlternateContent xmlns:mc="http://schemas.openxmlformats.org/markup-compatibility/2006">
                <mc:Choice xmlns:v="urn:schemas-microsoft-com:vml" Requires="v">
                  <p:oleObj spid="_x0000_s34186" name="Equation" r:id="rId8" imgW="622080" imgH="228600" progId="Equation.DSMT4">
                    <p:embed/>
                  </p:oleObj>
                </mc:Choice>
                <mc:Fallback>
                  <p:oleObj name="Equation" r:id="rId8" imgW="62208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7" y="1696"/>
                          <a:ext cx="1075" cy="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51" name="Text Box 11"/>
          <p:cNvSpPr txBox="1">
            <a:spLocks noChangeArrowheads="1"/>
          </p:cNvSpPr>
          <p:nvPr/>
        </p:nvSpPr>
        <p:spPr bwMode="auto">
          <a:xfrm>
            <a:off x="107950" y="3429000"/>
            <a:ext cx="2735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solidFill>
                  <a:srgbClr val="FF3300"/>
                </a:solidFill>
              </a:rPr>
              <a:t>非线性光学</a:t>
            </a:r>
            <a:r>
              <a:rPr lang="en-US" altLang="zh-CN" b="1">
                <a:solidFill>
                  <a:srgbClr val="FF3300"/>
                </a:solidFill>
              </a:rPr>
              <a:t>: </a:t>
            </a:r>
          </a:p>
        </p:txBody>
      </p:sp>
      <p:graphicFrame>
        <p:nvGraphicFramePr>
          <p:cNvPr id="10252" name="Object 12"/>
          <p:cNvGraphicFramePr>
            <a:graphicFrameLocks noChangeAspect="1"/>
          </p:cNvGraphicFramePr>
          <p:nvPr/>
        </p:nvGraphicFramePr>
        <p:xfrm>
          <a:off x="1584325" y="3825875"/>
          <a:ext cx="5189538" cy="523875"/>
        </p:xfrm>
        <a:graphic>
          <a:graphicData uri="http://schemas.openxmlformats.org/presentationml/2006/ole">
            <mc:AlternateContent xmlns:mc="http://schemas.openxmlformats.org/markup-compatibility/2006">
              <mc:Choice xmlns:v="urn:schemas-microsoft-com:vml" Requires="v">
                <p:oleObj spid="_x0000_s34187" name="Equation" r:id="rId10" imgW="1892160" imgH="190440" progId="Equation.DSMT4">
                  <p:embed/>
                </p:oleObj>
              </mc:Choice>
              <mc:Fallback>
                <p:oleObj name="Equation" r:id="rId10" imgW="1892160" imgH="1904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325" y="3825875"/>
                        <a:ext cx="5189538"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3" name="Text Box 13"/>
          <p:cNvSpPr txBox="1">
            <a:spLocks noChangeArrowheads="1"/>
          </p:cNvSpPr>
          <p:nvPr/>
        </p:nvSpPr>
        <p:spPr bwMode="auto">
          <a:xfrm>
            <a:off x="1655763" y="4354513"/>
            <a:ext cx="2279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0000FF"/>
                </a:solidFill>
              </a:rPr>
              <a:t>P</a:t>
            </a:r>
            <a:r>
              <a:rPr lang="en-US" altLang="zh-CN" b="1" baseline="30000">
                <a:solidFill>
                  <a:srgbClr val="0000FF"/>
                </a:solidFill>
              </a:rPr>
              <a:t>(n</a:t>
            </a:r>
            <a:r>
              <a:rPr lang="zh-CN" altLang="en-US" b="1" baseline="30000">
                <a:solidFill>
                  <a:srgbClr val="0000FF"/>
                </a:solidFill>
              </a:rPr>
              <a:t>）</a:t>
            </a:r>
            <a:r>
              <a:rPr lang="zh-CN" altLang="en-US" b="1">
                <a:solidFill>
                  <a:srgbClr val="0000FF"/>
                </a:solidFill>
              </a:rPr>
              <a:t>：</a:t>
            </a:r>
            <a:r>
              <a:rPr lang="en-US" altLang="zh-CN" b="1">
                <a:solidFill>
                  <a:srgbClr val="0000FF"/>
                </a:solidFill>
              </a:rPr>
              <a:t>n</a:t>
            </a:r>
            <a:r>
              <a:rPr lang="zh-CN" altLang="en-US" b="1">
                <a:solidFill>
                  <a:srgbClr val="0000FF"/>
                </a:solidFill>
              </a:rPr>
              <a:t>阶极化</a:t>
            </a:r>
            <a:r>
              <a:rPr lang="en-US" altLang="zh-CN" b="1">
                <a:solidFill>
                  <a:srgbClr val="0000FF"/>
                </a:solidFill>
              </a:rPr>
              <a:t>.</a:t>
            </a:r>
          </a:p>
        </p:txBody>
      </p:sp>
      <p:graphicFrame>
        <p:nvGraphicFramePr>
          <p:cNvPr id="10254" name="Object 14"/>
          <p:cNvGraphicFramePr>
            <a:graphicFrameLocks noChangeAspect="1"/>
          </p:cNvGraphicFramePr>
          <p:nvPr/>
        </p:nvGraphicFramePr>
        <p:xfrm>
          <a:off x="1547813" y="4905375"/>
          <a:ext cx="6264275" cy="1187450"/>
        </p:xfrm>
        <a:graphic>
          <a:graphicData uri="http://schemas.openxmlformats.org/presentationml/2006/ole">
            <mc:AlternateContent xmlns:mc="http://schemas.openxmlformats.org/markup-compatibility/2006">
              <mc:Choice xmlns:v="urn:schemas-microsoft-com:vml" Requires="v">
                <p:oleObj spid="_x0000_s34188" name="Equation" r:id="rId12" imgW="2552400" imgH="482400" progId="Equation.DSMT4">
                  <p:embed/>
                </p:oleObj>
              </mc:Choice>
              <mc:Fallback>
                <p:oleObj name="Equation" r:id="rId12" imgW="2552400" imgH="482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7813" y="4905375"/>
                        <a:ext cx="626427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5" name="Text Box 15"/>
          <p:cNvSpPr txBox="1">
            <a:spLocks noChangeArrowheads="1"/>
          </p:cNvSpPr>
          <p:nvPr/>
        </p:nvSpPr>
        <p:spPr bwMode="auto">
          <a:xfrm>
            <a:off x="1643063" y="6142038"/>
            <a:ext cx="260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l-GR" altLang="zh-CN" b="1">
                <a:solidFill>
                  <a:srgbClr val="0000FF"/>
                </a:solidFill>
                <a:latin typeface="Times New Roman" panose="02020603050405020304" pitchFamily="18" charset="0"/>
                <a:cs typeface="Times New Roman" panose="02020603050405020304" pitchFamily="18" charset="0"/>
              </a:rPr>
              <a:t>χ</a:t>
            </a:r>
            <a:r>
              <a:rPr lang="en-US" altLang="zh-CN" b="1" baseline="30000">
                <a:solidFill>
                  <a:srgbClr val="0000FF"/>
                </a:solidFill>
              </a:rPr>
              <a:t>(n) </a:t>
            </a:r>
            <a:r>
              <a:rPr lang="zh-CN" altLang="en-US" b="1">
                <a:solidFill>
                  <a:srgbClr val="0000FF"/>
                </a:solidFill>
              </a:rPr>
              <a:t>：</a:t>
            </a:r>
            <a:r>
              <a:rPr lang="en-US" altLang="zh-CN" b="1">
                <a:solidFill>
                  <a:srgbClr val="0000FF"/>
                </a:solidFill>
              </a:rPr>
              <a:t>n</a:t>
            </a:r>
            <a:r>
              <a:rPr lang="zh-CN" altLang="en-US" b="1">
                <a:solidFill>
                  <a:srgbClr val="0000FF"/>
                </a:solidFill>
              </a:rPr>
              <a:t>阶极化率</a:t>
            </a:r>
            <a:r>
              <a:rPr lang="en-US" altLang="zh-CN" b="1">
                <a:solidFill>
                  <a:srgbClr val="0000FF"/>
                </a:solidFill>
              </a:rPr>
              <a:t>.</a:t>
            </a:r>
          </a:p>
        </p:txBody>
      </p:sp>
      <p:sp>
        <p:nvSpPr>
          <p:cNvPr id="10257" name="Text Box 17"/>
          <p:cNvSpPr txBox="1">
            <a:spLocks noChangeArrowheads="1"/>
          </p:cNvSpPr>
          <p:nvPr/>
        </p:nvSpPr>
        <p:spPr bwMode="auto">
          <a:xfrm>
            <a:off x="879475" y="227013"/>
            <a:ext cx="30400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3200" b="1" dirty="0">
                <a:solidFill>
                  <a:schemeClr val="bg1"/>
                </a:solidFill>
              </a:rPr>
              <a:t>非线性极化张量</a:t>
            </a:r>
          </a:p>
        </p:txBody>
      </p:sp>
      <p:pic>
        <p:nvPicPr>
          <p:cNvPr id="16" name="图片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558393" y="6239198"/>
            <a:ext cx="3253695" cy="360040"/>
          </a:xfrm>
          <a:prstGeom prst="rect">
            <a:avLst/>
          </a:prstGeom>
        </p:spPr>
      </p:pic>
    </p:spTree>
    <p:extLst>
      <p:ext uri="{BB962C8B-B14F-4D97-AF65-F5344CB8AC3E}">
        <p14:creationId xmlns:p14="http://schemas.microsoft.com/office/powerpoint/2010/main" val="3069687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41.75"/>
  <p:tag name="ORIGINALWIDTH" val="1281"/>
  <p:tag name="OUTPUTDPI" val="1200"/>
  <p:tag name="LATEXADDIN" val="\documentclass{article}&#10;\usepackage{amsmath}&#10;\pagestyle{empty}&#10;\begin{document}&#10;&#10;$(\chi^{(1)}\gg\chi^{(2)}\gg\chi^{(3)}\cdots)$&#10;&#10;&#10;\end{document}"/>
  <p:tag name="IGUANATEXSIZE" val="20"/>
  <p:tag name="IGUANATEXCURSOR" val="126"/>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41.75"/>
  <p:tag name="ORIGINALWIDTH" val="1281"/>
  <p:tag name="OUTPUTDPI" val="1200"/>
  <p:tag name="LATEXADDIN" val="\documentclass{article}&#10;\usepackage{amsmath}&#10;\pagestyle{empty}&#10;\begin{document}&#10;&#10;$(\chi^{(1)}\gg\chi^{(2)}\gg\chi^{(3)}\cdots)$&#10;&#10;&#10;\end{document}"/>
  <p:tag name="IGUANATEXSIZE" val="20"/>
  <p:tag name="IGUANATEXCURSOR" val="126"/>
  <p:tag name="TRANSPARENCY" val="True"/>
  <p:tag name="FILENAME" val=""/>
  <p:tag name="INPUTTYPE" val="0"/>
  <p:tag name="LATEXENGINEID" val="0"/>
  <p:tag name="TEMPFOLDER" val="c:\temp\"/>
</p:tagLst>
</file>

<file path=ppt/theme/theme1.xml><?xml version="1.0" encoding="utf-8"?>
<a:theme xmlns:a="http://schemas.openxmlformats.org/drawingml/2006/main" name="上海Nordri专业商务幻灯演示设计">
  <a:themeElements>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fontScheme name="上海Nordri专业商务幻灯演示设计">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defRPr>
        </a:defPPr>
      </a:lstStyle>
    </a:lnDef>
  </a:objectDefaults>
  <a:extraClrSchemeLst>
    <a:extraClrScheme>
      <a:clrScheme name="上海Nordri专业商务幻灯演示设计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上海Nordri专业商务幻灯演示设计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上海Nordri专业商务幻灯演示设计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上海Nordri专业商务幻灯演示设计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上海Nordri专业商务幻灯演示设计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上海Nordri专业商务幻灯演示设计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上海Nordri专业商务幻灯演示设计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上海Nordri专业商务幻灯演示设计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上海Nordri专业商务幻灯演示设计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上海Nordri专业商务幻灯演示设计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上海Nordri专业商务幻灯演示设计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上海Nordri专业商务幻灯演示设计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上海Nordri专业商务幻灯演示设计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上海Nordri专业商务幻灯演示设计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8F8F8"/>
        </a:hlink>
        <a:folHlink>
          <a:srgbClr val="F8F8F8"/>
        </a:folHlink>
      </a:clrScheme>
      <a:clrMap bg1="lt1" tx1="dk1" bg2="lt2" tx2="dk2" accent1="accent1" accent2="accent2" accent3="accent3" accent4="accent4" accent5="accent5" accent6="accent6" hlink="hlink" folHlink="folHlink"/>
    </a:extraClrScheme>
    <a:extraClrScheme>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tma</Template>
  <TotalTime>840</TotalTime>
  <Words>1054</Words>
  <Application>Microsoft Office PowerPoint</Application>
  <PresentationFormat>全屏显示(4:3)</PresentationFormat>
  <Paragraphs>135</Paragraphs>
  <Slides>44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44</vt:i4>
      </vt:variant>
    </vt:vector>
  </HeadingPairs>
  <TitlesOfParts>
    <vt:vector size="58" baseType="lpstr">
      <vt:lpstr>Arial Unicode MS</vt:lpstr>
      <vt:lpstr>黑体</vt:lpstr>
      <vt:lpstr>华文新魏</vt:lpstr>
      <vt:lpstr>楷体</vt:lpstr>
      <vt:lpstr>楷体_GB2312</vt:lpstr>
      <vt:lpstr>宋体</vt:lpstr>
      <vt:lpstr>Arial</vt:lpstr>
      <vt:lpstr>Bookman Old Style</vt:lpstr>
      <vt:lpstr>Symbol</vt:lpstr>
      <vt:lpstr>Times New Roman</vt:lpstr>
      <vt:lpstr>Wingdings</vt:lpstr>
      <vt:lpstr>上海Nordri专业商务幻灯演示设计</vt:lpstr>
      <vt:lpstr>Equation</vt:lpstr>
      <vt:lpstr>公式</vt:lpstr>
      <vt:lpstr>PowerPoint 演示文稿</vt:lpstr>
      <vt:lpstr>提 醒</vt:lpstr>
      <vt:lpstr>PowerPoint 演示文稿</vt:lpstr>
      <vt:lpstr>激光核聚变</vt:lpstr>
      <vt:lpstr>PowerPoint 演示文稿</vt:lpstr>
      <vt:lpstr>PowerPoint 演示文稿</vt:lpstr>
      <vt:lpstr>光和电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对称性的要求</vt:lpstr>
      <vt:lpstr>对称性的要求</vt:lpstr>
      <vt:lpstr>PowerPoint 演示文稿</vt:lpstr>
      <vt:lpstr>PowerPoint 演示文稿</vt:lpstr>
      <vt:lpstr>PowerPoint 演示文稿</vt:lpstr>
      <vt:lpstr>光学参量振荡(OPO)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NordriDesign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免费模板</dc:title>
  <dc:creator>上海诺睿网络信息科技有限公司</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王 春量</cp:lastModifiedBy>
  <cp:revision>147</cp:revision>
  <dcterms:created xsi:type="dcterms:W3CDTF">2007-10-21T01:27:31Z</dcterms:created>
  <dcterms:modified xsi:type="dcterms:W3CDTF">2018-06-29T01:53:43Z</dcterms:modified>
  <cp:category>免费模板</cp:category>
</cp:coreProperties>
</file>